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32"/>
  </p:notesMasterIdLst>
  <p:sldIdLst>
    <p:sldId id="256" r:id="rId2"/>
    <p:sldId id="257" r:id="rId3"/>
    <p:sldId id="296" r:id="rId4"/>
    <p:sldId id="262" r:id="rId5"/>
    <p:sldId id="258" r:id="rId6"/>
    <p:sldId id="297" r:id="rId7"/>
    <p:sldId id="265" r:id="rId8"/>
    <p:sldId id="298" r:id="rId9"/>
    <p:sldId id="259" r:id="rId10"/>
    <p:sldId id="317" r:id="rId11"/>
    <p:sldId id="263" r:id="rId12"/>
    <p:sldId id="300" r:id="rId13"/>
    <p:sldId id="301" r:id="rId14"/>
    <p:sldId id="304" r:id="rId15"/>
    <p:sldId id="303" r:id="rId16"/>
    <p:sldId id="305" r:id="rId17"/>
    <p:sldId id="311" r:id="rId18"/>
    <p:sldId id="307" r:id="rId19"/>
    <p:sldId id="316" r:id="rId20"/>
    <p:sldId id="309" r:id="rId21"/>
    <p:sldId id="312" r:id="rId22"/>
    <p:sldId id="313" r:id="rId23"/>
    <p:sldId id="314" r:id="rId24"/>
    <p:sldId id="315" r:id="rId25"/>
    <p:sldId id="318" r:id="rId26"/>
    <p:sldId id="319" r:id="rId27"/>
    <p:sldId id="320" r:id="rId28"/>
    <p:sldId id="321" r:id="rId29"/>
    <p:sldId id="322" r:id="rId30"/>
    <p:sldId id="310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D9D4"/>
    <a:srgbClr val="19BBD5"/>
    <a:srgbClr val="17A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7F627C-A79C-4CEA-9F43-E7185F252452}">
  <a:tblStyle styleId="{277F627C-A79C-4CEA-9F43-E7185F2524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45F09D-0C3F-4549-A737-6A49AB54CD0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8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harva Inkar" userId="089f0974c618caac" providerId="LiveId" clId="{F419C3B8-1347-4A37-B5C0-C0FA8FEC6C46}"/>
    <pc:docChg chg="custSel modSld">
      <pc:chgData name="Atharva Inkar" userId="089f0974c618caac" providerId="LiveId" clId="{F419C3B8-1347-4A37-B5C0-C0FA8FEC6C46}" dt="2023-06-05T05:06:18.595" v="142" actId="1076"/>
      <pc:docMkLst>
        <pc:docMk/>
      </pc:docMkLst>
      <pc:sldChg chg="modSp mod">
        <pc:chgData name="Atharva Inkar" userId="089f0974c618caac" providerId="LiveId" clId="{F419C3B8-1347-4A37-B5C0-C0FA8FEC6C46}" dt="2023-06-05T03:52:12.712" v="93" actId="20577"/>
        <pc:sldMkLst>
          <pc:docMk/>
          <pc:sldMk cId="0" sldId="256"/>
        </pc:sldMkLst>
        <pc:spChg chg="mod">
          <ac:chgData name="Atharva Inkar" userId="089f0974c618caac" providerId="LiveId" clId="{F419C3B8-1347-4A37-B5C0-C0FA8FEC6C46}" dt="2023-06-05T03:52:12.712" v="93" actId="20577"/>
          <ac:spMkLst>
            <pc:docMk/>
            <pc:sldMk cId="0" sldId="256"/>
            <ac:spMk id="2" creationId="{C19A219C-ABA5-41C1-DDBA-29EB09606C46}"/>
          </ac:spMkLst>
        </pc:spChg>
      </pc:sldChg>
      <pc:sldChg chg="modSp mod">
        <pc:chgData name="Atharva Inkar" userId="089f0974c618caac" providerId="LiveId" clId="{F419C3B8-1347-4A37-B5C0-C0FA8FEC6C46}" dt="2023-06-05T04:28:38.983" v="134" actId="20577"/>
        <pc:sldMkLst>
          <pc:docMk/>
          <pc:sldMk cId="4258919254" sldId="297"/>
        </pc:sldMkLst>
        <pc:spChg chg="mod">
          <ac:chgData name="Atharva Inkar" userId="089f0974c618caac" providerId="LiveId" clId="{F419C3B8-1347-4A37-B5C0-C0FA8FEC6C46}" dt="2023-06-05T04:28:38.983" v="134" actId="20577"/>
          <ac:spMkLst>
            <pc:docMk/>
            <pc:sldMk cId="4258919254" sldId="297"/>
            <ac:spMk id="2" creationId="{296D6EEF-C3E4-C49D-D38C-C37614B47D29}"/>
          </ac:spMkLst>
        </pc:spChg>
      </pc:sldChg>
      <pc:sldChg chg="addSp delSp modSp mod">
        <pc:chgData name="Atharva Inkar" userId="089f0974c618caac" providerId="LiveId" clId="{F419C3B8-1347-4A37-B5C0-C0FA8FEC6C46}" dt="2023-06-05T05:06:18.595" v="142" actId="1076"/>
        <pc:sldMkLst>
          <pc:docMk/>
          <pc:sldMk cId="0" sldId="303"/>
        </pc:sldMkLst>
        <pc:picChg chg="add mod">
          <ac:chgData name="Atharva Inkar" userId="089f0974c618caac" providerId="LiveId" clId="{F419C3B8-1347-4A37-B5C0-C0FA8FEC6C46}" dt="2023-06-05T05:06:18.595" v="142" actId="1076"/>
          <ac:picMkLst>
            <pc:docMk/>
            <pc:sldMk cId="0" sldId="303"/>
            <ac:picMk id="2" creationId="{F63BBB9F-BECB-004F-E2A0-525F28BC430C}"/>
          </ac:picMkLst>
        </pc:picChg>
        <pc:picChg chg="del">
          <ac:chgData name="Atharva Inkar" userId="089f0974c618caac" providerId="LiveId" clId="{F419C3B8-1347-4A37-B5C0-C0FA8FEC6C46}" dt="2023-06-05T05:05:47.664" v="137" actId="478"/>
          <ac:picMkLst>
            <pc:docMk/>
            <pc:sldMk cId="0" sldId="303"/>
            <ac:picMk id="6" creationId="{DC1BC80E-305B-1E8D-34F8-EA5556BEA234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9:03:45.0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412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216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115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529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547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820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947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6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>
            <a:alpha val="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613064" y="1309590"/>
            <a:ext cx="7917871" cy="267310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algn="ctr">
              <a:lnSpc>
                <a:spcPct val="100000"/>
              </a:lnSpc>
              <a:defRPr sz="2500">
                <a:latin typeface="Times New Roman" pitchFamily="1" charset="0"/>
                <a:ea typeface="SimSun" charset="0"/>
                <a:cs typeface="Times New Roman" pitchFamily="1" charset="0"/>
              </a:defRPr>
            </a:pPr>
            <a:r>
              <a:rPr lang="en-US" sz="2400" dirty="0">
                <a:solidFill>
                  <a:schemeClr val="tx1"/>
                </a:solidFill>
                <a:highlight>
                  <a:srgbClr val="19D9D4"/>
                </a:highlight>
                <a:latin typeface="Calisto MT" panose="02040603050505030304" pitchFamily="18" charset="0"/>
                <a:cs typeface="Times New Roman" panose="02020603050405020304" pitchFamily="18" charset="0"/>
              </a:rPr>
              <a:t>SINHGAD ACADEMY OF ENGINEERING</a:t>
            </a:r>
            <a:b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A </a:t>
            </a:r>
            <a:b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Presentation on </a:t>
            </a:r>
            <a:b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“QR BASED ADVANCE ATTENDANCE USING 2-STEP AUTHENTICATION</a:t>
            </a:r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A219C-ABA5-41C1-DDBA-29EB09606C46}"/>
              </a:ext>
            </a:extLst>
          </p:cNvPr>
          <p:cNvSpPr txBox="1"/>
          <p:nvPr/>
        </p:nvSpPr>
        <p:spPr>
          <a:xfrm>
            <a:off x="195254" y="3378395"/>
            <a:ext cx="884450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 algn="l">
              <a:lnSpc>
                <a:spcPct val="100000"/>
              </a:lnSpc>
            </a:pPr>
            <a:r>
              <a:rPr lang="en-IN" sz="1100" b="1" dirty="0">
                <a:solidFill>
                  <a:srgbClr val="17A0B9"/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Presented by-</a:t>
            </a:r>
          </a:p>
          <a:p>
            <a:pPr marL="175260" indent="-162560" defTabSz="457200">
              <a:lnSpc>
                <a:spcPct val="150000"/>
              </a:lnSpc>
              <a:spcBef>
                <a:spcPts val="1450"/>
              </a:spcBef>
              <a:buClr>
                <a:schemeClr val="tx1">
                  <a:lumMod val="95000"/>
                </a:schemeClr>
              </a:buClr>
              <a:buFont typeface="Times New Roman" pitchFamily="1" charset="0"/>
              <a:buAutoNum type="arabicPeriod"/>
              <a:tabLst>
                <a:tab pos="175895" algn="l"/>
              </a:tabLst>
            </a:pPr>
            <a:r>
              <a:rPr lang="en-IN" sz="1100" dirty="0">
                <a:solidFill>
                  <a:srgbClr val="17A0B9"/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Harsh Ganesh </a:t>
            </a:r>
            <a:r>
              <a:rPr lang="en-IN" sz="1100" dirty="0" err="1">
                <a:solidFill>
                  <a:srgbClr val="17A0B9"/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Hiradeve</a:t>
            </a:r>
            <a:r>
              <a:rPr lang="en-IN" sz="1100" dirty="0">
                <a:solidFill>
                  <a:srgbClr val="17A0B9"/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(B190434277)                                                                             </a:t>
            </a:r>
          </a:p>
          <a:p>
            <a:pPr marL="175260" indent="-162560" defTabSz="457200">
              <a:lnSpc>
                <a:spcPct val="150000"/>
              </a:lnSpc>
              <a:buClr>
                <a:schemeClr val="tx1">
                  <a:lumMod val="95000"/>
                </a:schemeClr>
              </a:buClr>
              <a:buFont typeface="Times New Roman" pitchFamily="1" charset="0"/>
              <a:buAutoNum type="arabicPeriod"/>
              <a:tabLst>
                <a:tab pos="175895" algn="l"/>
              </a:tabLst>
            </a:pPr>
            <a:r>
              <a:rPr lang="en-IN" sz="1100" dirty="0">
                <a:solidFill>
                  <a:srgbClr val="17A0B9"/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Ankit Bandu </a:t>
            </a:r>
            <a:r>
              <a:rPr lang="en-IN" sz="1100" dirty="0" err="1">
                <a:solidFill>
                  <a:srgbClr val="17A0B9"/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Kakade</a:t>
            </a:r>
            <a:r>
              <a:rPr lang="en-IN" sz="1100" dirty="0">
                <a:solidFill>
                  <a:srgbClr val="17A0B9"/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(B190434297)</a:t>
            </a:r>
            <a:endParaRPr lang="en-IN" sz="1100" u="sng" dirty="0">
              <a:solidFill>
                <a:srgbClr val="17A0B9"/>
              </a:solidFill>
              <a:latin typeface="Bahnschrift Light SemiCondensed" panose="020B0502040204020203" pitchFamily="34" charset="0"/>
              <a:ea typeface="SimSun" charset="0"/>
              <a:cs typeface="Times New Roman" pitchFamily="1" charset="0"/>
            </a:endParaRPr>
          </a:p>
          <a:p>
            <a:pPr marL="175260" indent="-162560" defTabSz="457200">
              <a:lnSpc>
                <a:spcPct val="150000"/>
              </a:lnSpc>
              <a:spcBef>
                <a:spcPts val="165"/>
              </a:spcBef>
              <a:buClr>
                <a:schemeClr val="tx1">
                  <a:lumMod val="95000"/>
                </a:schemeClr>
              </a:buClr>
              <a:buFont typeface="Times New Roman" pitchFamily="1" charset="0"/>
              <a:buAutoNum type="arabicPeriod"/>
              <a:tabLst>
                <a:tab pos="175895" algn="l"/>
              </a:tabLst>
            </a:pPr>
            <a:r>
              <a:rPr lang="en-IN" sz="1100" dirty="0">
                <a:solidFill>
                  <a:srgbClr val="17A0B9"/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Atharv Prakash Inkar (B190434278)</a:t>
            </a:r>
          </a:p>
          <a:p>
            <a:pPr marL="175260" indent="-162560" defTabSz="457200">
              <a:lnSpc>
                <a:spcPct val="150000"/>
              </a:lnSpc>
              <a:spcBef>
                <a:spcPts val="120"/>
              </a:spcBef>
              <a:buClr>
                <a:schemeClr val="tx1">
                  <a:lumMod val="95000"/>
                </a:schemeClr>
              </a:buClr>
              <a:buFont typeface="Times New Roman" pitchFamily="1" charset="0"/>
              <a:buAutoNum type="arabicPeriod"/>
              <a:tabLst>
                <a:tab pos="175895" algn="l"/>
              </a:tabLst>
            </a:pPr>
            <a:r>
              <a:rPr lang="en-IN" sz="1100" dirty="0">
                <a:solidFill>
                  <a:srgbClr val="17A0B9"/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Aditya Rajendra </a:t>
            </a:r>
            <a:r>
              <a:rPr lang="en-IN" sz="1100" dirty="0" err="1">
                <a:solidFill>
                  <a:srgbClr val="17A0B9"/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Ekunkar</a:t>
            </a:r>
            <a:r>
              <a:rPr lang="en-IN" sz="1100" dirty="0">
                <a:solidFill>
                  <a:srgbClr val="17A0B9"/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(B190434263)</a:t>
            </a:r>
          </a:p>
          <a:p>
            <a:endParaRPr lang="en-IN" dirty="0">
              <a:solidFill>
                <a:srgbClr val="17A0B9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36CD11-631C-4796-99EE-65EB78BD3C8E}"/>
              </a:ext>
            </a:extLst>
          </p:cNvPr>
          <p:cNvSpPr txBox="1"/>
          <p:nvPr/>
        </p:nvSpPr>
        <p:spPr>
          <a:xfrm>
            <a:off x="6769677" y="3375152"/>
            <a:ext cx="1979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7A0B9"/>
                </a:solidFill>
                <a:latin typeface="Bahnschrift Light SemiCondensed" panose="020B0502040204020203" pitchFamily="34" charset="0"/>
              </a:rPr>
              <a:t>Guided by::-</a:t>
            </a:r>
          </a:p>
          <a:p>
            <a:endParaRPr lang="en-US" sz="1200" b="1" dirty="0">
              <a:solidFill>
                <a:srgbClr val="17A0B9"/>
              </a:solidFill>
              <a:latin typeface="Bahnschrift Light SemiCondensed" panose="020B0502040204020203" pitchFamily="34" charset="0"/>
            </a:endParaRPr>
          </a:p>
          <a:p>
            <a:r>
              <a:rPr lang="en-US" sz="1200" dirty="0">
                <a:solidFill>
                  <a:srgbClr val="17A0B9"/>
                </a:solidFill>
                <a:latin typeface="Bahnschrift Light SemiCondensed" panose="020B0502040204020203" pitchFamily="34" charset="0"/>
              </a:rPr>
              <a:t>Prof. V. K. Sambhar</a:t>
            </a:r>
            <a:endParaRPr lang="en-IN" sz="1200" dirty="0">
              <a:solidFill>
                <a:srgbClr val="17A0B9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AF4CFA-F80F-72CB-F676-4B85C435D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206" y="191667"/>
            <a:ext cx="1242261" cy="11637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01F7261-5561-4619-1520-AFF9D3A1B72F}"/>
                  </a:ext>
                </a:extLst>
              </p14:cNvPr>
              <p14:cNvContentPartPr/>
              <p14:nvPr/>
            </p14:nvContentPartPr>
            <p14:xfrm>
              <a:off x="285043" y="52504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01F7261-5561-4619-1520-AFF9D3A1B7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403" y="507406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Graphic 3" descr="Stopwatch">
            <a:extLst>
              <a:ext uri="{FF2B5EF4-FFF2-40B4-BE49-F238E27FC236}">
                <a16:creationId xmlns:a16="http://schemas.microsoft.com/office/drawing/2014/main" id="{5E86A47E-E883-3B08-9A0F-B65C78DFA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875" y="2105100"/>
            <a:ext cx="914400" cy="914400"/>
          </a:xfrm>
          <a:prstGeom prst="rect">
            <a:avLst/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" name="Google Shape;622;p38">
            <a:extLst>
              <a:ext uri="{FF2B5EF4-FFF2-40B4-BE49-F238E27FC236}">
                <a16:creationId xmlns:a16="http://schemas.microsoft.com/office/drawing/2014/main" id="{373326A6-F830-F3A4-4588-206AEFAB9BE5}"/>
              </a:ext>
            </a:extLst>
          </p:cNvPr>
          <p:cNvSpPr txBox="1">
            <a:spLocks/>
          </p:cNvSpPr>
          <p:nvPr/>
        </p:nvSpPr>
        <p:spPr>
          <a:xfrm>
            <a:off x="2201115" y="70648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tabLst/>
              <a:defRPr/>
            </a:pPr>
            <a:r>
              <a:rPr kumimoji="0" lang="en-IN" sz="3600" b="0" i="0" u="none" strike="noStrike" kern="0" cap="all" spc="0" normalizeH="0" baseline="0" noProof="0" dirty="0">
                <a:ln>
                  <a:noFill/>
                </a:ln>
                <a:solidFill>
                  <a:srgbClr val="19BBD5"/>
                </a:solidFill>
                <a:effectLst/>
                <a:uLnTx/>
                <a:uFillTx/>
                <a:latin typeface="Nixie One"/>
                <a:sym typeface="Nixie One"/>
              </a:rPr>
              <a:t>Project Timeline</a:t>
            </a:r>
          </a:p>
        </p:txBody>
      </p:sp>
      <p:sp>
        <p:nvSpPr>
          <p:cNvPr id="3" name="Google Shape;623;p38">
            <a:extLst>
              <a:ext uri="{FF2B5EF4-FFF2-40B4-BE49-F238E27FC236}">
                <a16:creationId xmlns:a16="http://schemas.microsoft.com/office/drawing/2014/main" id="{D2E8A255-6C73-DD0F-65AD-9C1631E6BD1B}"/>
              </a:ext>
            </a:extLst>
          </p:cNvPr>
          <p:cNvSpPr txBox="1">
            <a:spLocks/>
          </p:cNvSpPr>
          <p:nvPr/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lang="e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630;p38">
            <a:extLst>
              <a:ext uri="{FF2B5EF4-FFF2-40B4-BE49-F238E27FC236}">
                <a16:creationId xmlns:a16="http://schemas.microsoft.com/office/drawing/2014/main" id="{FCE52A1B-78BD-F350-445A-17FB915000FD}"/>
              </a:ext>
            </a:extLst>
          </p:cNvPr>
          <p:cNvSpPr/>
          <p:nvPr/>
        </p:nvSpPr>
        <p:spPr>
          <a:xfrm>
            <a:off x="5282993" y="2413052"/>
            <a:ext cx="717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DEC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Google Shape;631;p38">
            <a:extLst>
              <a:ext uri="{FF2B5EF4-FFF2-40B4-BE49-F238E27FC236}">
                <a16:creationId xmlns:a16="http://schemas.microsoft.com/office/drawing/2014/main" id="{E3745AE3-DE77-ACAA-B22F-45EABAFEBBF3}"/>
              </a:ext>
            </a:extLst>
          </p:cNvPr>
          <p:cNvSpPr/>
          <p:nvPr/>
        </p:nvSpPr>
        <p:spPr>
          <a:xfrm>
            <a:off x="4698053" y="2413052"/>
            <a:ext cx="717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NOV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Google Shape;632;p38">
            <a:extLst>
              <a:ext uri="{FF2B5EF4-FFF2-40B4-BE49-F238E27FC236}">
                <a16:creationId xmlns:a16="http://schemas.microsoft.com/office/drawing/2014/main" id="{B694F513-B2FE-3C02-3F1F-B444FF19D6A5}"/>
              </a:ext>
            </a:extLst>
          </p:cNvPr>
          <p:cNvSpPr/>
          <p:nvPr/>
        </p:nvSpPr>
        <p:spPr>
          <a:xfrm>
            <a:off x="4122429" y="2413052"/>
            <a:ext cx="7176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OCT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Google Shape;633;p38">
            <a:extLst>
              <a:ext uri="{FF2B5EF4-FFF2-40B4-BE49-F238E27FC236}">
                <a16:creationId xmlns:a16="http://schemas.microsoft.com/office/drawing/2014/main" id="{E9263CA5-88A5-C9EB-C2F8-60989A7954AA}"/>
              </a:ext>
            </a:extLst>
          </p:cNvPr>
          <p:cNvSpPr/>
          <p:nvPr/>
        </p:nvSpPr>
        <p:spPr>
          <a:xfrm>
            <a:off x="3546804" y="2413052"/>
            <a:ext cx="717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SEP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Google Shape;634;p38">
            <a:extLst>
              <a:ext uri="{FF2B5EF4-FFF2-40B4-BE49-F238E27FC236}">
                <a16:creationId xmlns:a16="http://schemas.microsoft.com/office/drawing/2014/main" id="{09EC5989-47AA-458A-BBB9-E554B1651035}"/>
              </a:ext>
            </a:extLst>
          </p:cNvPr>
          <p:cNvSpPr/>
          <p:nvPr/>
        </p:nvSpPr>
        <p:spPr>
          <a:xfrm>
            <a:off x="2971180" y="2413052"/>
            <a:ext cx="717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AUG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Google Shape;635;p38">
            <a:extLst>
              <a:ext uri="{FF2B5EF4-FFF2-40B4-BE49-F238E27FC236}">
                <a16:creationId xmlns:a16="http://schemas.microsoft.com/office/drawing/2014/main" id="{5E4A982E-A540-9C20-D482-995A5C870923}"/>
              </a:ext>
            </a:extLst>
          </p:cNvPr>
          <p:cNvSpPr/>
          <p:nvPr/>
        </p:nvSpPr>
        <p:spPr>
          <a:xfrm>
            <a:off x="2395555" y="2413052"/>
            <a:ext cx="7176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JUL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Google Shape;636;p38">
            <a:extLst>
              <a:ext uri="{FF2B5EF4-FFF2-40B4-BE49-F238E27FC236}">
                <a16:creationId xmlns:a16="http://schemas.microsoft.com/office/drawing/2014/main" id="{48977CCF-17D3-3751-B7CC-504BA47BBCA5}"/>
              </a:ext>
            </a:extLst>
          </p:cNvPr>
          <p:cNvSpPr/>
          <p:nvPr/>
        </p:nvSpPr>
        <p:spPr>
          <a:xfrm>
            <a:off x="1972401" y="2413052"/>
            <a:ext cx="5556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3" name="Google Shape;637;p38">
            <a:extLst>
              <a:ext uri="{FF2B5EF4-FFF2-40B4-BE49-F238E27FC236}">
                <a16:creationId xmlns:a16="http://schemas.microsoft.com/office/drawing/2014/main" id="{9499A4FA-E5C0-9EB5-7FD6-8A3D913FD9A5}"/>
              </a:ext>
            </a:extLst>
          </p:cNvPr>
          <p:cNvCxnSpPr/>
          <p:nvPr/>
        </p:nvCxnSpPr>
        <p:spPr>
          <a:xfrm rot="10800000">
            <a:off x="2551511" y="1932500"/>
            <a:ext cx="0" cy="498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638;p38">
            <a:extLst>
              <a:ext uri="{FF2B5EF4-FFF2-40B4-BE49-F238E27FC236}">
                <a16:creationId xmlns:a16="http://schemas.microsoft.com/office/drawing/2014/main" id="{35D0DD17-6D13-7E9A-2FD0-613253DC8370}"/>
              </a:ext>
            </a:extLst>
          </p:cNvPr>
          <p:cNvSpPr txBox="1"/>
          <p:nvPr/>
        </p:nvSpPr>
        <p:spPr>
          <a:xfrm>
            <a:off x="2518922" y="1336351"/>
            <a:ext cx="108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S</a:t>
            </a:r>
            <a:r>
              <a:rPr kumimoji="0" lang="en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election of group members and allocation of project guide.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15" name="Google Shape;639;p38">
            <a:extLst>
              <a:ext uri="{FF2B5EF4-FFF2-40B4-BE49-F238E27FC236}">
                <a16:creationId xmlns:a16="http://schemas.microsoft.com/office/drawing/2014/main" id="{EB6C6954-90F1-D2F8-FC92-E39EE978DF38}"/>
              </a:ext>
            </a:extLst>
          </p:cNvPr>
          <p:cNvCxnSpPr>
            <a:cxnSpLocks/>
          </p:cNvCxnSpPr>
          <p:nvPr/>
        </p:nvCxnSpPr>
        <p:spPr>
          <a:xfrm flipV="1">
            <a:off x="3786531" y="1957278"/>
            <a:ext cx="6084" cy="473822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640;p38">
            <a:extLst>
              <a:ext uri="{FF2B5EF4-FFF2-40B4-BE49-F238E27FC236}">
                <a16:creationId xmlns:a16="http://schemas.microsoft.com/office/drawing/2014/main" id="{FB505A59-EF29-F6EE-F34D-7491C8EBD10C}"/>
              </a:ext>
            </a:extLst>
          </p:cNvPr>
          <p:cNvSpPr txBox="1"/>
          <p:nvPr/>
        </p:nvSpPr>
        <p:spPr>
          <a:xfrm>
            <a:off x="3760953" y="1372453"/>
            <a:ext cx="108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Developed model UI and researched on the QR generation algorithm specified by the reviewer in review 2.</a:t>
            </a:r>
          </a:p>
        </p:txBody>
      </p:sp>
      <p:cxnSp>
        <p:nvCxnSpPr>
          <p:cNvPr id="17" name="Google Shape;641;p38">
            <a:extLst>
              <a:ext uri="{FF2B5EF4-FFF2-40B4-BE49-F238E27FC236}">
                <a16:creationId xmlns:a16="http://schemas.microsoft.com/office/drawing/2014/main" id="{DEBB2787-7D23-92DC-A4A6-B6C6ADEF55FF}"/>
              </a:ext>
            </a:extLst>
          </p:cNvPr>
          <p:cNvCxnSpPr/>
          <p:nvPr/>
        </p:nvCxnSpPr>
        <p:spPr>
          <a:xfrm rot="10800000">
            <a:off x="4976941" y="1932500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19D9D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Google Shape;642;p38">
            <a:extLst>
              <a:ext uri="{FF2B5EF4-FFF2-40B4-BE49-F238E27FC236}">
                <a16:creationId xmlns:a16="http://schemas.microsoft.com/office/drawing/2014/main" id="{00D8BEE1-8FA2-A6B8-E55B-98317D314930}"/>
              </a:ext>
            </a:extLst>
          </p:cNvPr>
          <p:cNvSpPr txBox="1"/>
          <p:nvPr/>
        </p:nvSpPr>
        <p:spPr>
          <a:xfrm>
            <a:off x="4952046" y="1377769"/>
            <a:ext cx="108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Prepared and integrated the initial backend (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i.e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 logging in)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Review exam 1.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" name="Google Shape;644;p38">
            <a:extLst>
              <a:ext uri="{FF2B5EF4-FFF2-40B4-BE49-F238E27FC236}">
                <a16:creationId xmlns:a16="http://schemas.microsoft.com/office/drawing/2014/main" id="{F170F88A-057E-6758-A103-1A88B7CD6283}"/>
              </a:ext>
            </a:extLst>
          </p:cNvPr>
          <p:cNvSpPr txBox="1"/>
          <p:nvPr/>
        </p:nvSpPr>
        <p:spPr>
          <a:xfrm>
            <a:off x="5319784" y="1372453"/>
            <a:ext cx="108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20" name="Google Shape;649;p38">
            <a:extLst>
              <a:ext uri="{FF2B5EF4-FFF2-40B4-BE49-F238E27FC236}">
                <a16:creationId xmlns:a16="http://schemas.microsoft.com/office/drawing/2014/main" id="{F95940DE-1639-44CD-1471-739D96F3579E}"/>
              </a:ext>
            </a:extLst>
          </p:cNvPr>
          <p:cNvCxnSpPr>
            <a:cxnSpLocks/>
          </p:cNvCxnSpPr>
          <p:nvPr/>
        </p:nvCxnSpPr>
        <p:spPr>
          <a:xfrm rot="10800000">
            <a:off x="3416419" y="2775538"/>
            <a:ext cx="0" cy="498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650;p38">
            <a:extLst>
              <a:ext uri="{FF2B5EF4-FFF2-40B4-BE49-F238E27FC236}">
                <a16:creationId xmlns:a16="http://schemas.microsoft.com/office/drawing/2014/main" id="{B8EB8E60-C1AB-E2ED-227E-3072479207AF}"/>
              </a:ext>
            </a:extLst>
          </p:cNvPr>
          <p:cNvSpPr txBox="1"/>
          <p:nvPr/>
        </p:nvSpPr>
        <p:spPr>
          <a:xfrm>
            <a:off x="2342579" y="3274137"/>
            <a:ext cx="1089600" cy="84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Project topic discussion research paper analyzing and selection of project topic .Started working on the module 1 and UI.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And made corrections specified by the reviewer in review 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22" name="Google Shape;651;p38">
            <a:extLst>
              <a:ext uri="{FF2B5EF4-FFF2-40B4-BE49-F238E27FC236}">
                <a16:creationId xmlns:a16="http://schemas.microsoft.com/office/drawing/2014/main" id="{6BE4D55A-3ABA-4999-6345-983BF7C267E3}"/>
              </a:ext>
            </a:extLst>
          </p:cNvPr>
          <p:cNvCxnSpPr/>
          <p:nvPr/>
        </p:nvCxnSpPr>
        <p:spPr>
          <a:xfrm rot="10800000">
            <a:off x="4476605" y="2775538"/>
            <a:ext cx="0" cy="498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Google Shape;652;p38">
            <a:extLst>
              <a:ext uri="{FF2B5EF4-FFF2-40B4-BE49-F238E27FC236}">
                <a16:creationId xmlns:a16="http://schemas.microsoft.com/office/drawing/2014/main" id="{BEB072C0-A0C1-44A7-430D-55E2BBB98041}"/>
              </a:ext>
            </a:extLst>
          </p:cNvPr>
          <p:cNvSpPr txBox="1"/>
          <p:nvPr/>
        </p:nvSpPr>
        <p:spPr>
          <a:xfrm>
            <a:off x="4436169" y="3298719"/>
            <a:ext cx="108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Completed the UI of  the website and finalized the QR generation algorithm.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Started working on module 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Google Shape;626;p38">
            <a:extLst>
              <a:ext uri="{FF2B5EF4-FFF2-40B4-BE49-F238E27FC236}">
                <a16:creationId xmlns:a16="http://schemas.microsoft.com/office/drawing/2014/main" id="{306AAA7A-2A4F-02C0-44F1-E61B678225C2}"/>
              </a:ext>
            </a:extLst>
          </p:cNvPr>
          <p:cNvSpPr/>
          <p:nvPr/>
        </p:nvSpPr>
        <p:spPr>
          <a:xfrm>
            <a:off x="7523534" y="2416869"/>
            <a:ext cx="7176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APR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" name="Google Shape;627;p38">
            <a:extLst>
              <a:ext uri="{FF2B5EF4-FFF2-40B4-BE49-F238E27FC236}">
                <a16:creationId xmlns:a16="http://schemas.microsoft.com/office/drawing/2014/main" id="{BFA779D9-D388-EF89-7787-7B8A169415C5}"/>
              </a:ext>
            </a:extLst>
          </p:cNvPr>
          <p:cNvSpPr/>
          <p:nvPr/>
        </p:nvSpPr>
        <p:spPr>
          <a:xfrm>
            <a:off x="7018001" y="2413683"/>
            <a:ext cx="717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MAR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" name="Google Shape;628;p38">
            <a:extLst>
              <a:ext uri="{FF2B5EF4-FFF2-40B4-BE49-F238E27FC236}">
                <a16:creationId xmlns:a16="http://schemas.microsoft.com/office/drawing/2014/main" id="{E065A583-0B88-955C-F6F5-FAE4673FD3B6}"/>
              </a:ext>
            </a:extLst>
          </p:cNvPr>
          <p:cNvSpPr/>
          <p:nvPr/>
        </p:nvSpPr>
        <p:spPr>
          <a:xfrm>
            <a:off x="6427815" y="2413052"/>
            <a:ext cx="717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FEB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" name="Google Shape;629;p38">
            <a:extLst>
              <a:ext uri="{FF2B5EF4-FFF2-40B4-BE49-F238E27FC236}">
                <a16:creationId xmlns:a16="http://schemas.microsoft.com/office/drawing/2014/main" id="{B61FDA0A-B228-9E2D-B67F-9ED089527184}"/>
              </a:ext>
            </a:extLst>
          </p:cNvPr>
          <p:cNvSpPr/>
          <p:nvPr/>
        </p:nvSpPr>
        <p:spPr>
          <a:xfrm>
            <a:off x="5864584" y="2413052"/>
            <a:ext cx="7176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JAN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28" name="Google Shape;641;p38">
            <a:extLst>
              <a:ext uri="{FF2B5EF4-FFF2-40B4-BE49-F238E27FC236}">
                <a16:creationId xmlns:a16="http://schemas.microsoft.com/office/drawing/2014/main" id="{4F5F0C8E-BC74-446E-81A0-79C092CF639A}"/>
              </a:ext>
            </a:extLst>
          </p:cNvPr>
          <p:cNvCxnSpPr/>
          <p:nvPr/>
        </p:nvCxnSpPr>
        <p:spPr>
          <a:xfrm rot="10800000">
            <a:off x="5650835" y="2770200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19D9D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81F9C31-79B3-41A7-A998-548A324185EE}"/>
              </a:ext>
            </a:extLst>
          </p:cNvPr>
          <p:cNvSpPr txBox="1"/>
          <p:nvPr/>
        </p:nvSpPr>
        <p:spPr>
          <a:xfrm>
            <a:off x="5547319" y="3341902"/>
            <a:ext cx="776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!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module presentation and discussion of 2</a:t>
            </a:r>
            <a:r>
              <a:rPr kumimoji="0" lang="en-US" sz="900" b="0" i="0" u="none" strike="noStrike" kern="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nd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module</a:t>
            </a:r>
            <a:endParaRPr kumimoji="0" lang="en-IN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0" name="Google Shape;641;p38">
            <a:extLst>
              <a:ext uri="{FF2B5EF4-FFF2-40B4-BE49-F238E27FC236}">
                <a16:creationId xmlns:a16="http://schemas.microsoft.com/office/drawing/2014/main" id="{237BE570-BDF3-4785-B704-1C57F987AE3F}"/>
              </a:ext>
            </a:extLst>
          </p:cNvPr>
          <p:cNvCxnSpPr/>
          <p:nvPr/>
        </p:nvCxnSpPr>
        <p:spPr>
          <a:xfrm rot="10800000">
            <a:off x="6274722" y="1905853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19D9D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D7EFCA5-1DB2-4C66-9373-AE39055A81F1}"/>
              </a:ext>
            </a:extLst>
          </p:cNvPr>
          <p:cNvSpPr txBox="1"/>
          <p:nvPr/>
        </p:nvSpPr>
        <p:spPr>
          <a:xfrm>
            <a:off x="6186488" y="1114425"/>
            <a:ext cx="83151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Study of Algorithm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Discussion about modification</a:t>
            </a:r>
            <a:endParaRPr kumimoji="0" lang="en-IN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2" name="Google Shape;641;p38">
            <a:extLst>
              <a:ext uri="{FF2B5EF4-FFF2-40B4-BE49-F238E27FC236}">
                <a16:creationId xmlns:a16="http://schemas.microsoft.com/office/drawing/2014/main" id="{BC9BF145-39C9-432B-9F1C-BF112E46B924}"/>
              </a:ext>
            </a:extLst>
          </p:cNvPr>
          <p:cNvCxnSpPr/>
          <p:nvPr/>
        </p:nvCxnSpPr>
        <p:spPr>
          <a:xfrm rot="10800000">
            <a:off x="6670009" y="2806652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19D9D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439999F-E2B6-4607-BB9A-42F68690FE11}"/>
              </a:ext>
            </a:extLst>
          </p:cNvPr>
          <p:cNvSpPr txBox="1"/>
          <p:nvPr/>
        </p:nvSpPr>
        <p:spPr>
          <a:xfrm>
            <a:off x="6447034" y="3372708"/>
            <a:ext cx="1057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Modification of modules , Design test case for our modules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Worked on User Interface</a:t>
            </a:r>
            <a:endParaRPr kumimoji="0" lang="en-IN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5" name="Google Shape;641;p38">
            <a:extLst>
              <a:ext uri="{FF2B5EF4-FFF2-40B4-BE49-F238E27FC236}">
                <a16:creationId xmlns:a16="http://schemas.microsoft.com/office/drawing/2014/main" id="{6AB7016D-0899-42E3-9D52-404A5D08CB10}"/>
              </a:ext>
            </a:extLst>
          </p:cNvPr>
          <p:cNvCxnSpPr/>
          <p:nvPr/>
        </p:nvCxnSpPr>
        <p:spPr>
          <a:xfrm rot="10800000">
            <a:off x="7312947" y="1932500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19D9D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56BE71-BF60-4F24-AFCF-F92DBFF771C4}"/>
              </a:ext>
            </a:extLst>
          </p:cNvPr>
          <p:cNvSpPr txBox="1"/>
          <p:nvPr/>
        </p:nvSpPr>
        <p:spPr>
          <a:xfrm>
            <a:off x="7081714" y="1506927"/>
            <a:ext cx="108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Integration of all Modules</a:t>
            </a:r>
            <a:endParaRPr kumimoji="0" lang="en-IN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ADFB68-6EAC-43A4-82DE-FE54CCC6D006}"/>
              </a:ext>
            </a:extLst>
          </p:cNvPr>
          <p:cNvSpPr txBox="1"/>
          <p:nvPr/>
        </p:nvSpPr>
        <p:spPr>
          <a:xfrm>
            <a:off x="7565868" y="3437467"/>
            <a:ext cx="121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Preperation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for Conference</a:t>
            </a:r>
            <a:endParaRPr kumimoji="0" lang="en-IN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9" name="Google Shape;641;p38">
            <a:extLst>
              <a:ext uri="{FF2B5EF4-FFF2-40B4-BE49-F238E27FC236}">
                <a16:creationId xmlns:a16="http://schemas.microsoft.com/office/drawing/2014/main" id="{F3BB9571-6457-40F1-BD6D-3F4F2DD51799}"/>
              </a:ext>
            </a:extLst>
          </p:cNvPr>
          <p:cNvCxnSpPr/>
          <p:nvPr/>
        </p:nvCxnSpPr>
        <p:spPr>
          <a:xfrm rot="10800000">
            <a:off x="7851110" y="277020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19D9D4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14788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"/>
          <p:cNvSpPr txBox="1">
            <a:spLocks noGrp="1"/>
          </p:cNvSpPr>
          <p:nvPr>
            <p:ph type="body" idx="1"/>
          </p:nvPr>
        </p:nvSpPr>
        <p:spPr>
          <a:xfrm>
            <a:off x="1810853" y="1563855"/>
            <a:ext cx="3175362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rgbClr val="00206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</a:rPr>
              <a:t>Assuming that all the students have compatible smartphones.</a:t>
            </a:r>
            <a:endParaRPr sz="2000" dirty="0">
              <a:solidFill>
                <a:schemeClr val="bg1">
                  <a:lumMod val="75000"/>
                  <a:lumOff val="25000"/>
                </a:schemeClr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399" name="Google Shape;399;p18"/>
          <p:cNvSpPr txBox="1">
            <a:spLocks noGrp="1"/>
          </p:cNvSpPr>
          <p:nvPr>
            <p:ph type="title"/>
          </p:nvPr>
        </p:nvSpPr>
        <p:spPr>
          <a:xfrm>
            <a:off x="1810853" y="680523"/>
            <a:ext cx="7098685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ASSUMPTION AND DEPENDENCIES</a:t>
            </a:r>
            <a:endParaRPr sz="3200" dirty="0"/>
          </a:p>
        </p:txBody>
      </p:sp>
      <p:sp>
        <p:nvSpPr>
          <p:cNvPr id="400" name="Google Shape;400;p18"/>
          <p:cNvSpPr txBox="1">
            <a:spLocks noGrp="1"/>
          </p:cNvSpPr>
          <p:nvPr>
            <p:ph type="body" idx="2"/>
          </p:nvPr>
        </p:nvSpPr>
        <p:spPr>
          <a:xfrm>
            <a:off x="4929410" y="1526436"/>
            <a:ext cx="3479943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rgbClr val="002060"/>
              </a:buClr>
              <a:buFont typeface="Wingdings" panose="05000000000000000000" pitchFamily="2" charset="2"/>
              <a:buChar char="q"/>
            </a:pPr>
            <a:r>
              <a:rPr lang="en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Assuming all Parents/guardians should enroll their correct contact de</a:t>
            </a:r>
            <a:r>
              <a:rPr lang="en-IN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ta</a:t>
            </a:r>
            <a:r>
              <a:rPr lang="en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ils.</a:t>
            </a:r>
            <a:endParaRPr sz="2000" dirty="0">
              <a:solidFill>
                <a:schemeClr val="bg1">
                  <a:lumMod val="75000"/>
                  <a:lumOff val="2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401" name="Google Shape;401;p1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18715" y="-56450"/>
            <a:ext cx="639417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</a:t>
            </a: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5" name="Graphic 4" descr="Drawing compass">
            <a:extLst>
              <a:ext uri="{FF2B5EF4-FFF2-40B4-BE49-F238E27FC236}">
                <a16:creationId xmlns:a16="http://schemas.microsoft.com/office/drawing/2014/main" id="{01AC91EA-BE1A-0BED-999E-AB0D31654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875" y="2114550"/>
            <a:ext cx="914400" cy="914400"/>
          </a:xfrm>
          <a:prstGeom prst="rect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28F718-9C15-2ACA-88F1-63C19D37F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359" y="1220967"/>
            <a:ext cx="5263704" cy="2682665"/>
          </a:xfrm>
          <a:prstGeom prst="roundRect">
            <a:avLst>
              <a:gd name="adj" fmla="val 16667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1977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52B5C-8CCF-DC16-0C47-C5377E0A5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742" y="1183322"/>
            <a:ext cx="4944300" cy="645300"/>
          </a:xfrm>
        </p:spPr>
        <p:txBody>
          <a:bodyPr/>
          <a:lstStyle/>
          <a:p>
            <a:r>
              <a:rPr lang="en-US" dirty="0"/>
              <a:t>Algorithm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E22F526-B63E-8092-0B7C-422C5B295E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827042" y="3114308"/>
            <a:ext cx="7204471" cy="455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2380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1725F-02C6-045D-0CB7-3319C603FAE3}"/>
              </a:ext>
            </a:extLst>
          </p:cNvPr>
          <p:cNvSpPr txBox="1"/>
          <p:nvPr/>
        </p:nvSpPr>
        <p:spPr>
          <a:xfrm>
            <a:off x="1712742" y="2048530"/>
            <a:ext cx="5947229" cy="10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QR generation algorithm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Bitmatrix</a:t>
            </a:r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algorithm using </a:t>
            </a:r>
            <a:r>
              <a:rPr lang="en-US" sz="1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Zxing</a:t>
            </a:r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(google </a:t>
            </a:r>
            <a:r>
              <a:rPr lang="en-US" sz="1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api</a:t>
            </a:r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</a:t>
            </a:r>
            <a:endParaRPr lang="en-IN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309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 rot="16200000">
            <a:off x="159316" y="2210751"/>
            <a:ext cx="5104309" cy="6828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DATA FLOW </a:t>
            </a:r>
            <a:r>
              <a:rPr lang="en" sz="2800" dirty="0"/>
              <a:t>DIAGRAM</a:t>
            </a:r>
            <a:endParaRPr sz="3200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rgbClr val="FFFFFF"/>
              </a:solidFill>
              <a:latin typeface="Bahnschrift SemiBold Condensed" panose="020B050204020402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               </a:t>
            </a:r>
            <a:r>
              <a:rPr lang="en-US" sz="4000" b="1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FFFFFF"/>
              </a:solidFill>
            </a:endParaRPr>
          </a:p>
        </p:txBody>
      </p:sp>
      <p:pic>
        <p:nvPicPr>
          <p:cNvPr id="5" name="Graphic 4" descr="Workflow">
            <a:extLst>
              <a:ext uri="{FF2B5EF4-FFF2-40B4-BE49-F238E27FC236}">
                <a16:creationId xmlns:a16="http://schemas.microsoft.com/office/drawing/2014/main" id="{DE42313F-EE9B-D274-4A1B-FC9C23BF2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875" y="2105100"/>
            <a:ext cx="914400" cy="9144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" name="Picture1">
            <a:extLst>
              <a:ext uri="{FF2B5EF4-FFF2-40B4-BE49-F238E27FC236}">
                <a16:creationId xmlns:a16="http://schemas.microsoft.com/office/drawing/2014/main" id="{4DE6F728-EA8F-A5D5-96EA-71E85E8F7108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XOcqYx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gQcAAHoLAABdMQAAwiYAAAAAAAAmAAAACAAAAP//////////"/>
              </a:ext>
            </a:extLst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4450" y="927462"/>
            <a:ext cx="5673613" cy="32493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18369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 rot="16200000">
            <a:off x="159316" y="2210751"/>
            <a:ext cx="5104309" cy="6828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DATA FLOW DIAGRAM</a:t>
            </a:r>
            <a:endParaRPr sz="3200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rgbClr val="FFFFFF"/>
              </a:solidFill>
              <a:latin typeface="Bahnschrift SemiBold Condensed" panose="020B050204020402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               </a:t>
            </a:r>
            <a:r>
              <a:rPr lang="en-US" sz="4000" b="1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FFFFFF"/>
              </a:solidFill>
            </a:endParaRPr>
          </a:p>
        </p:txBody>
      </p:sp>
      <p:pic>
        <p:nvPicPr>
          <p:cNvPr id="5" name="Graphic 4" descr="Workflow">
            <a:extLst>
              <a:ext uri="{FF2B5EF4-FFF2-40B4-BE49-F238E27FC236}">
                <a16:creationId xmlns:a16="http://schemas.microsoft.com/office/drawing/2014/main" id="{DE42313F-EE9B-D274-4A1B-FC9C23BF2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875" y="2105100"/>
            <a:ext cx="914400" cy="9144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3BBB9F-BECB-004F-E2A0-525F28BC4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62596"/>
            <a:ext cx="1524680" cy="451832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D6994E-01A7-F46B-5014-1EA94C76E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712341" y="1991849"/>
            <a:ext cx="4756227" cy="1159800"/>
          </a:xfrm>
        </p:spPr>
        <p:txBody>
          <a:bodyPr/>
          <a:lstStyle/>
          <a:p>
            <a:pPr algn="ctr"/>
            <a:r>
              <a:rPr lang="en-US" dirty="0"/>
              <a:t>UML </a:t>
            </a:r>
            <a:r>
              <a:rPr lang="en-US" sz="3200" dirty="0"/>
              <a:t>DIAGRAMS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84772-AE79-87AF-A67C-78CD6C75F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b="22061"/>
          <a:stretch/>
        </p:blipFill>
        <p:spPr>
          <a:xfrm>
            <a:off x="3791529" y="1076888"/>
            <a:ext cx="4813494" cy="300445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Graphic 3" descr="Arrow circle">
            <a:extLst>
              <a:ext uri="{FF2B5EF4-FFF2-40B4-BE49-F238E27FC236}">
                <a16:creationId xmlns:a16="http://schemas.microsoft.com/office/drawing/2014/main" id="{0230013C-C20E-44E3-618A-52EFC0099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619" y="2111364"/>
            <a:ext cx="914400" cy="9144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529136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D6994E-01A7-F46B-5014-1EA94C76E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712341" y="1991849"/>
            <a:ext cx="4756227" cy="1159800"/>
          </a:xfrm>
        </p:spPr>
        <p:txBody>
          <a:bodyPr/>
          <a:lstStyle/>
          <a:p>
            <a:pPr algn="ctr"/>
            <a:r>
              <a:rPr lang="en-US" dirty="0"/>
              <a:t>UML </a:t>
            </a:r>
            <a:r>
              <a:rPr lang="en-US" sz="3200" dirty="0"/>
              <a:t>DIAGRAMS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F13F8-E185-5CAD-79DD-B95217FAF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2777" y="1143795"/>
            <a:ext cx="4321148" cy="294511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" name="Graphic 1" descr="Arrow circle">
            <a:extLst>
              <a:ext uri="{FF2B5EF4-FFF2-40B4-BE49-F238E27FC236}">
                <a16:creationId xmlns:a16="http://schemas.microsoft.com/office/drawing/2014/main" id="{EF64797B-3B87-A92F-9629-52FEBF455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619" y="2111364"/>
            <a:ext cx="914400" cy="9144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881228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29797-F445-5FD2-B5F1-662363462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3808" y="197599"/>
            <a:ext cx="5638800" cy="1159800"/>
          </a:xfrm>
        </p:spPr>
        <p:txBody>
          <a:bodyPr/>
          <a:lstStyle/>
          <a:p>
            <a:r>
              <a:rPr lang="en-US"/>
              <a:t>FUTURE SCOPE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D99A0-A5D0-9315-784D-EAF679037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7054" y="1786950"/>
            <a:ext cx="5696100" cy="1207710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</a:rPr>
              <a:t>It can be multi authorized with the help of Face cam and fingerprint.</a:t>
            </a: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</a:rPr>
              <a:t>It can bind with Mobile Applications with all OS.</a:t>
            </a: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</a:rPr>
              <a:t>It can </a:t>
            </a:r>
            <a:r>
              <a:rPr lang="en-US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</a:rPr>
              <a:t>be integrated 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</a:rPr>
              <a:t>with network hotspot for a particular room.</a:t>
            </a:r>
          </a:p>
          <a:p>
            <a:endParaRPr lang="en-IN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Graphic 4" descr="Robot">
            <a:extLst>
              <a:ext uri="{FF2B5EF4-FFF2-40B4-BE49-F238E27FC236}">
                <a16:creationId xmlns:a16="http://schemas.microsoft.com/office/drawing/2014/main" id="{AB73672D-CD49-2F82-B11C-1C2DF73FF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622" y="2114550"/>
            <a:ext cx="914400" cy="9144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67567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29797-F445-5FD2-B5F1-662363462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6994" y="-92333"/>
            <a:ext cx="5638800" cy="1159800"/>
          </a:xfrm>
        </p:spPr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D99A0-A5D0-9315-784D-EAF679037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6331" y="1152925"/>
            <a:ext cx="6618807" cy="4088150"/>
          </a:xfrm>
        </p:spPr>
        <p:txBody>
          <a:bodyPr/>
          <a:lstStyle/>
          <a:p>
            <a:pPr>
              <a:buAutoNum type="arabicPeriod"/>
            </a:pP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Muhammad Ayat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Hidayat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HolongMarisiSimalango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,”Students attendance system and Notification of college subject Schedule based on classroom 1. Muhammad Ayat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Hidayat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Holong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Marisi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Simalango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,”Students attendance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system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and Notification of college subject Schedule based on classroom using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Ibeacon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”, 2018 3rd International Conference on Information Technology,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Information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Systems and Electrical Engineering(ICITISEE), Yogyakarta,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Indonesia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978-1-5386-7082-8/18/.</a:t>
            </a:r>
          </a:p>
          <a:p>
            <a:pPr>
              <a:buAutoNum type="arabicPeriod"/>
            </a:pP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Dr.Nkolika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O.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Nwazor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Mumuni M.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Olusolape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,”Cloud based Attendance Management and  Information System”,(IJERT)ISSN: 2278-0181, Vol. 10 Issue 09, September-2021.</a:t>
            </a:r>
          </a:p>
          <a:p>
            <a:pPr>
              <a:buAutoNum type="arabicPeriod"/>
            </a:pPr>
            <a:endParaRPr lang="en-IN" sz="1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>
              <a:buAutoNum type="arabicPeriod"/>
            </a:pP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FawazAlassery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member IEEE,”A Smart Classroom of Wireless Sensor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Networks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for Students Time Attendance System”,2019 IEEE Integrated STEM Education Conference (ISEC).</a:t>
            </a:r>
          </a:p>
          <a:p>
            <a:pPr>
              <a:buAutoNum type="arabicPeriod"/>
            </a:pPr>
            <a:endParaRPr lang="en-IN" sz="1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>
              <a:buAutoNum type="arabicPeriod"/>
            </a:pP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NandgopalDevnath,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NitinPasi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,”QR Code Based Smart Attendance System”, International Journal of Smart Business and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TechnologyVol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. 5, No. 1, (2017), pp.1-10.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Ibeacon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”, 2018 3rd International Conference on Information Technology, Information Systems and Electrical Engineering(ICITISEE), Yogyakarta, Indonesia, 978-1-5386-7082-8/18/. 2.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Dr.Nkolika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O.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Nwazor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Mumuni M.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Olusolape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,”Cloud based Attendance Management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andInformation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System”,(IJERT)ISSN: 2278-0181, Vol. 10 Issue 09, September-2021. 3.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FawazAlassery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member IEEE,”A Smart Classroom of Wireless Sensor Networks for Students Time Attendance System”,2019 IEEE Integrated STEM Education Conference (ISEC). 4. NandgopalDevnath,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NitinPasi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,”QR Code Based Smart Attendance System”, International Journal of Smart Business and </a:t>
            </a:r>
            <a:r>
              <a:rPr lang="en-IN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TechnologyVol</a:t>
            </a:r>
            <a:r>
              <a:rPr lang="en-IN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. 5, No. 1, (2017), pp.1-10.</a:t>
            </a:r>
          </a:p>
        </p:txBody>
      </p:sp>
      <p:pic>
        <p:nvPicPr>
          <p:cNvPr id="5" name="Graphic 4" descr="Books">
            <a:extLst>
              <a:ext uri="{FF2B5EF4-FFF2-40B4-BE49-F238E27FC236}">
                <a16:creationId xmlns:a16="http://schemas.microsoft.com/office/drawing/2014/main" id="{F5549AE2-6D7B-82E8-C8D2-34AD2C84D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645" y="2114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7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854080" y="623278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INTRODUCTION</a:t>
            </a:r>
            <a:endParaRPr sz="3200" dirty="0"/>
          </a:p>
        </p:txBody>
      </p:sp>
      <p:sp>
        <p:nvSpPr>
          <p:cNvPr id="343" name="Google Shape;343;p12"/>
          <p:cNvSpPr txBox="1"/>
          <p:nvPr/>
        </p:nvSpPr>
        <p:spPr>
          <a:xfrm>
            <a:off x="1732700" y="1744525"/>
            <a:ext cx="3017430" cy="27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4" name="Google Shape;344;p12"/>
          <p:cNvSpPr txBox="1"/>
          <p:nvPr/>
        </p:nvSpPr>
        <p:spPr>
          <a:xfrm>
            <a:off x="5355921" y="1744525"/>
            <a:ext cx="3330900" cy="27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5" name="Google Shape;345;p12"/>
          <p:cNvSpPr txBox="1"/>
          <p:nvPr/>
        </p:nvSpPr>
        <p:spPr>
          <a:xfrm>
            <a:off x="1619200" y="1268578"/>
            <a:ext cx="7245729" cy="358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lnSpc>
                <a:spcPct val="150000"/>
              </a:lnSpc>
              <a:spcBef>
                <a:spcPts val="600"/>
              </a:spcBef>
              <a:buClr>
                <a:srgbClr val="19BBD5"/>
              </a:buClr>
              <a:buSzPts val="2400"/>
              <a:buFont typeface="Nixie One"/>
              <a:buChar char="◇"/>
              <a:defRPr sz="2000"/>
            </a:pP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Attendance</a:t>
            </a:r>
            <a:r>
              <a:rPr lang="en-US" sz="1800" spc="2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Management</a:t>
            </a:r>
            <a:r>
              <a:rPr lang="en-US" sz="1800" spc="2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Can</a:t>
            </a:r>
            <a:r>
              <a:rPr lang="en-US" sz="1800" spc="2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Be</a:t>
            </a:r>
            <a:r>
              <a:rPr lang="en-US" sz="1800" spc="2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Divided</a:t>
            </a:r>
            <a:r>
              <a:rPr lang="en-US" sz="1800" spc="2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into</a:t>
            </a:r>
            <a:r>
              <a:rPr lang="en-US" sz="1800" spc="2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Two</a:t>
            </a:r>
            <a:r>
              <a:rPr lang="en-US" sz="1800" spc="3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Types</a:t>
            </a:r>
            <a:r>
              <a:rPr lang="en-US" sz="1800" spc="2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Specifically</a:t>
            </a:r>
            <a:r>
              <a:rPr lang="en-US" sz="1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,</a:t>
            </a:r>
            <a:r>
              <a:rPr lang="en-US" sz="1800" b="1" spc="2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MANUAL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and</a:t>
            </a:r>
            <a:r>
              <a:rPr lang="en-US" sz="1800" b="1" spc="2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AUTOMATED</a:t>
            </a:r>
            <a:r>
              <a:rPr lang="en-US" sz="1800" b="1" spc="3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methods.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Bahnschrift Light SemiCondensed" panose="020B0502040204020203" pitchFamily="34" charset="0"/>
              <a:cs typeface="Times New Roman" panose="02020603050405020304" pitchFamily="18" charset="0"/>
              <a:sym typeface="Nixie One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◇"/>
              <a:tabLst/>
              <a:defRPr/>
            </a:pP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Improvement of the </a:t>
            </a:r>
            <a:r>
              <a:rPr lang="en-US" sz="1800" spc="-3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manual </a:t>
            </a:r>
            <a:r>
              <a:rPr lang="en-US" sz="1800" spc="-3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approach </a:t>
            </a:r>
            <a:r>
              <a:rPr lang="en-US" sz="1800" spc="-3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of </a:t>
            </a:r>
            <a:r>
              <a:rPr lang="en-US" sz="1800" spc="-3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keeping </a:t>
            </a:r>
            <a:r>
              <a:rPr lang="en-US" sz="1800" spc="-3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attendance </a:t>
            </a:r>
            <a:r>
              <a:rPr lang="en-US" sz="1800" spc="-3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records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Bahnschrift Light SemiCondensed" panose="020B0502040204020203" pitchFamily="34" charset="0"/>
                <a:cs typeface="Times New Roman" panose="02020603050405020304" pitchFamily="18" charset="0"/>
                <a:sym typeface="Nixie One"/>
              </a:rPr>
              <a:t>.</a:t>
            </a:r>
          </a:p>
          <a:p>
            <a:pPr marL="457200" indent="-381000">
              <a:lnSpc>
                <a:spcPct val="150000"/>
              </a:lnSpc>
              <a:spcBef>
                <a:spcPts val="600"/>
              </a:spcBef>
              <a:buClr>
                <a:srgbClr val="19BBD5"/>
              </a:buClr>
              <a:buSzPts val="2400"/>
              <a:buFont typeface="Nixie One"/>
              <a:buChar char="◇"/>
              <a:defRPr/>
            </a:pP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This</a:t>
            </a:r>
            <a:r>
              <a:rPr lang="en-US" sz="1800" spc="3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research</a:t>
            </a:r>
            <a:r>
              <a:rPr lang="en-US" sz="1800" spc="3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is</a:t>
            </a:r>
            <a:r>
              <a:rPr lang="en-US" sz="1800" spc="3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to</a:t>
            </a:r>
            <a:r>
              <a:rPr lang="en-US" sz="1800" spc="3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build</a:t>
            </a:r>
            <a:r>
              <a:rPr lang="en-US" sz="1800" spc="2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a</a:t>
            </a:r>
            <a:r>
              <a:rPr lang="en-US" sz="1800" spc="3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system</a:t>
            </a:r>
            <a:r>
              <a:rPr lang="en-US" sz="1800" spc="2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that</a:t>
            </a:r>
            <a:r>
              <a:rPr lang="en-US" sz="1800" spc="2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can</a:t>
            </a:r>
            <a:r>
              <a:rPr lang="en-US" sz="1800" spc="3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identify</a:t>
            </a:r>
            <a:r>
              <a:rPr lang="en-US" sz="1800" spc="2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students</a:t>
            </a:r>
            <a:r>
              <a:rPr lang="en-US" sz="1800" spc="3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in</a:t>
            </a:r>
            <a:r>
              <a:rPr lang="en-US" sz="1800" spc="5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institutions and</a:t>
            </a:r>
            <a:r>
              <a:rPr lang="en-US" sz="1800" spc="6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track</a:t>
            </a:r>
            <a:r>
              <a:rPr lang="en-US" sz="1800" spc="6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their</a:t>
            </a:r>
            <a:r>
              <a:rPr lang="en-US" sz="1800" spc="6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ea typeface="SimSun" charset="0"/>
                <a:cs typeface="Times New Roman" pitchFamily="1" charset="0"/>
              </a:rPr>
              <a:t>attendance.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◇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Bahnschrift Light SemiCondensed" panose="020B0502040204020203" pitchFamily="34" charset="0"/>
              <a:cs typeface="Times New Roman" panose="02020603050405020304" pitchFamily="18" charset="0"/>
              <a:sym typeface="Nixie One"/>
            </a:endParaRPr>
          </a:p>
          <a:p>
            <a:pPr marL="12700" marR="5080" algn="just">
              <a:lnSpc>
                <a:spcPct val="143000"/>
              </a:lnSpc>
              <a:spcBef>
                <a:spcPts val="5"/>
              </a:spcBef>
            </a:pPr>
            <a:endParaRPr lang="en-US" sz="1100" dirty="0">
              <a:solidFill>
                <a:srgbClr val="17A0B9"/>
              </a:solidFill>
              <a:latin typeface="Bahnschrift Light SemiCondensed" panose="020B0502040204020203" pitchFamily="34" charset="0"/>
              <a:ea typeface="SimSun" charset="0"/>
              <a:cs typeface="Times New Roman" pitchFamily="1" charset="0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27B77-A89A-0ABB-5F3E-F7AE3A421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6767" y="-512574"/>
            <a:ext cx="5638800" cy="1159800"/>
          </a:xfrm>
        </p:spPr>
        <p:txBody>
          <a:bodyPr/>
          <a:lstStyle/>
          <a:p>
            <a:r>
              <a:rPr lang="en-US" sz="2400" dirty="0"/>
              <a:t>SURVEY PAPER PUBLICATION CERTIFICATE</a:t>
            </a:r>
            <a:endParaRPr lang="en-IN" sz="2400" dirty="0"/>
          </a:p>
        </p:txBody>
      </p:sp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B6EF3C7A-7D21-8CDE-5145-79A75791C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" y="2059033"/>
            <a:ext cx="914400" cy="914400"/>
          </a:xfrm>
          <a:prstGeom prst="rect">
            <a:avLst/>
          </a:prstGeom>
        </p:spPr>
      </p:pic>
      <p:pic>
        <p:nvPicPr>
          <p:cNvPr id="11" name="Graphic 10" descr="Paperclip">
            <a:extLst>
              <a:ext uri="{FF2B5EF4-FFF2-40B4-BE49-F238E27FC236}">
                <a16:creationId xmlns:a16="http://schemas.microsoft.com/office/drawing/2014/main" id="{A0AD513A-D737-863F-427A-218A5A559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560" y="1964328"/>
            <a:ext cx="390253" cy="390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ED8380-237D-A960-B8C8-A302A0B8B7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968" y="863424"/>
            <a:ext cx="5801821" cy="390412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63789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27B77-A89A-0ABB-5F3E-F7AE3A421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6767" y="-512574"/>
            <a:ext cx="5638800" cy="1159800"/>
          </a:xfrm>
        </p:spPr>
        <p:txBody>
          <a:bodyPr/>
          <a:lstStyle/>
          <a:p>
            <a:r>
              <a:rPr lang="en-US" sz="2400" dirty="0"/>
              <a:t>SURVEY PAPER PUBLICATION CERTIFICATE</a:t>
            </a:r>
            <a:endParaRPr lang="en-IN" sz="2400" dirty="0"/>
          </a:p>
        </p:txBody>
      </p:sp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B6EF3C7A-7D21-8CDE-5145-79A75791C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" y="2059033"/>
            <a:ext cx="914400" cy="914400"/>
          </a:xfrm>
          <a:prstGeom prst="rect">
            <a:avLst/>
          </a:prstGeom>
        </p:spPr>
      </p:pic>
      <p:pic>
        <p:nvPicPr>
          <p:cNvPr id="11" name="Graphic 10" descr="Paperclip">
            <a:extLst>
              <a:ext uri="{FF2B5EF4-FFF2-40B4-BE49-F238E27FC236}">
                <a16:creationId xmlns:a16="http://schemas.microsoft.com/office/drawing/2014/main" id="{A0AD513A-D737-863F-427A-218A5A559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560" y="1964328"/>
            <a:ext cx="390253" cy="3902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60391E-2CB2-ECC8-48FB-129370DEE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920" y="844307"/>
            <a:ext cx="5932449" cy="385632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79033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27B77-A89A-0ABB-5F3E-F7AE3A421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6767" y="-512574"/>
            <a:ext cx="5638800" cy="1159800"/>
          </a:xfrm>
        </p:spPr>
        <p:txBody>
          <a:bodyPr/>
          <a:lstStyle/>
          <a:p>
            <a:r>
              <a:rPr lang="en-US" sz="2400" dirty="0"/>
              <a:t>SURVEY PAPER PUBLICATION CERTIFICATE</a:t>
            </a:r>
            <a:endParaRPr lang="en-IN" sz="2400" dirty="0"/>
          </a:p>
        </p:txBody>
      </p:sp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B6EF3C7A-7D21-8CDE-5145-79A75791C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" y="2059033"/>
            <a:ext cx="914400" cy="914400"/>
          </a:xfrm>
          <a:prstGeom prst="rect">
            <a:avLst/>
          </a:prstGeom>
        </p:spPr>
      </p:pic>
      <p:pic>
        <p:nvPicPr>
          <p:cNvPr id="11" name="Graphic 10" descr="Paperclip">
            <a:extLst>
              <a:ext uri="{FF2B5EF4-FFF2-40B4-BE49-F238E27FC236}">
                <a16:creationId xmlns:a16="http://schemas.microsoft.com/office/drawing/2014/main" id="{A0AD513A-D737-863F-427A-218A5A559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560" y="1964328"/>
            <a:ext cx="390253" cy="3902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60391E-2CB2-ECC8-48FB-129370DEE4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17201" y="844307"/>
            <a:ext cx="5763588" cy="385632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51222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27B77-A89A-0ABB-5F3E-F7AE3A421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6767" y="-512574"/>
            <a:ext cx="5638800" cy="1159800"/>
          </a:xfrm>
        </p:spPr>
        <p:txBody>
          <a:bodyPr/>
          <a:lstStyle/>
          <a:p>
            <a:r>
              <a:rPr lang="en-US" sz="2400" dirty="0"/>
              <a:t>SURVEY PAPER PUBLICATION CERTIFICATE</a:t>
            </a:r>
            <a:endParaRPr lang="en-IN" sz="2400" dirty="0"/>
          </a:p>
        </p:txBody>
      </p:sp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B6EF3C7A-7D21-8CDE-5145-79A75791C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" y="2059033"/>
            <a:ext cx="914400" cy="914400"/>
          </a:xfrm>
          <a:prstGeom prst="rect">
            <a:avLst/>
          </a:prstGeom>
        </p:spPr>
      </p:pic>
      <p:pic>
        <p:nvPicPr>
          <p:cNvPr id="11" name="Graphic 10" descr="Paperclip">
            <a:extLst>
              <a:ext uri="{FF2B5EF4-FFF2-40B4-BE49-F238E27FC236}">
                <a16:creationId xmlns:a16="http://schemas.microsoft.com/office/drawing/2014/main" id="{A0AD513A-D737-863F-427A-218A5A559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560" y="1964328"/>
            <a:ext cx="390253" cy="3902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60391E-2CB2-ECC8-48FB-129370DEE4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45154" y="844307"/>
            <a:ext cx="5894216" cy="385632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02435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27B77-A89A-0ABB-5F3E-F7AE3A421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6767" y="-512574"/>
            <a:ext cx="5638800" cy="1159800"/>
          </a:xfrm>
        </p:spPr>
        <p:txBody>
          <a:bodyPr/>
          <a:lstStyle/>
          <a:p>
            <a:r>
              <a:rPr lang="en-US" sz="2400" dirty="0"/>
              <a:t>SURVEY PAPER PUBLICATION CERTIFICATE</a:t>
            </a:r>
            <a:endParaRPr lang="en-IN" sz="2400" dirty="0"/>
          </a:p>
        </p:txBody>
      </p:sp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B6EF3C7A-7D21-8CDE-5145-79A75791C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" y="2059033"/>
            <a:ext cx="914400" cy="914400"/>
          </a:xfrm>
          <a:prstGeom prst="rect">
            <a:avLst/>
          </a:prstGeom>
        </p:spPr>
      </p:pic>
      <p:pic>
        <p:nvPicPr>
          <p:cNvPr id="11" name="Graphic 10" descr="Paperclip">
            <a:extLst>
              <a:ext uri="{FF2B5EF4-FFF2-40B4-BE49-F238E27FC236}">
                <a16:creationId xmlns:a16="http://schemas.microsoft.com/office/drawing/2014/main" id="{A0AD513A-D737-863F-427A-218A5A559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560" y="1964328"/>
            <a:ext cx="390253" cy="3902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60391E-2CB2-ECC8-48FB-129370DEE4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45153" y="844307"/>
            <a:ext cx="5961123" cy="385632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31992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2EC8B8-42B1-64E1-467F-DFC927146B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0AA96-187F-0EE0-59C4-AE619FBF6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645654"/>
            <a:ext cx="6323007" cy="431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67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402BEC-57FB-E794-2842-97D64955BA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8EDA7-AB8A-EC17-E64D-DD318C561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631885"/>
            <a:ext cx="6465406" cy="44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93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51A1C-CFAD-7A93-88B9-4CAE150C3A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BD7B2-6F39-0967-0ED6-985BABED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6" y="665969"/>
            <a:ext cx="6337294" cy="430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4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BAD01-814F-A395-8A91-2B61881674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8ECF7-EBC2-2F7E-AFAA-626A9AC79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634584"/>
            <a:ext cx="6458262" cy="439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59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B72CC5-0D3F-C642-184B-928AF6D31D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53D3D-F21D-3687-094C-DEC737FE3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44" y="566093"/>
            <a:ext cx="6576372" cy="446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9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 txBox="1">
            <a:spLocks noGrp="1"/>
          </p:cNvSpPr>
          <p:nvPr>
            <p:ph type="body" idx="1"/>
          </p:nvPr>
        </p:nvSpPr>
        <p:spPr>
          <a:xfrm>
            <a:off x="2009636" y="2471548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defRPr sz="2000"/>
            </a:pP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To represents an analysis of different technologies.</a:t>
            </a:r>
          </a:p>
          <a:p>
            <a:pPr>
              <a:lnSpc>
                <a:spcPct val="150000"/>
              </a:lnSpc>
              <a:defRPr sz="2000"/>
            </a:pP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Improvement of system for better results for the management of attendance.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  <a:cs typeface="Times New Roman" panose="02020603050405020304" pitchFamily="18" charset="0"/>
              </a:rPr>
              <a:t>Save time and decrease work load of administration/faculty.</a:t>
            </a: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17A0B9"/>
              </a:solidFill>
            </a:endParaRPr>
          </a:p>
        </p:txBody>
      </p:sp>
      <p:sp>
        <p:nvSpPr>
          <p:cNvPr id="367" name="Google Shape;367;p1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D757D-A81B-1021-0453-B6E725AFB190}"/>
              </a:ext>
            </a:extLst>
          </p:cNvPr>
          <p:cNvSpPr txBox="1"/>
          <p:nvPr/>
        </p:nvSpPr>
        <p:spPr>
          <a:xfrm>
            <a:off x="2280062" y="618008"/>
            <a:ext cx="4954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0" i="0" u="none" strike="noStrike" kern="0" cap="all" spc="0" normalizeH="0" noProof="0" dirty="0">
                <a:ln>
                  <a:noFill/>
                </a:ln>
                <a:solidFill>
                  <a:srgbClr val="19BBD5"/>
                </a:solidFill>
                <a:effectLst/>
                <a:uLnTx/>
                <a:uFillTx/>
                <a:latin typeface="Nixie One"/>
                <a:sym typeface="Nixie One"/>
              </a:rPr>
              <a:t>Motivation</a:t>
            </a:r>
            <a:endParaRPr lang="en-IN" sz="1800" cap="all" dirty="0"/>
          </a:p>
        </p:txBody>
      </p:sp>
    </p:spTree>
    <p:extLst>
      <p:ext uri="{BB962C8B-B14F-4D97-AF65-F5344CB8AC3E}">
        <p14:creationId xmlns:p14="http://schemas.microsoft.com/office/powerpoint/2010/main" val="3235851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13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0643" r="10643"/>
          <a:stretch/>
        </p:blipFill>
        <p:spPr>
          <a:xfrm>
            <a:off x="813839" y="677875"/>
            <a:ext cx="2442077" cy="2271065"/>
          </a:xfrm>
          <a:prstGeom prst="hexagon">
            <a:avLst>
              <a:gd name="adj" fmla="val 28393"/>
              <a:gd name="vf" fmla="val 115470"/>
            </a:avLst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2738029" y="1939834"/>
            <a:ext cx="4562100" cy="26550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latin typeface="Comic Sans MS" panose="030F0702030302020204" pitchFamily="66" charset="0"/>
                <a:ea typeface="STCaiyun" panose="02010800040101010101" pitchFamily="2" charset="-122"/>
              </a:rPr>
              <a:t>THANK </a:t>
            </a:r>
            <a:br>
              <a:rPr lang="en" sz="6600" dirty="0">
                <a:latin typeface="Comic Sans MS" panose="030F0702030302020204" pitchFamily="66" charset="0"/>
                <a:ea typeface="STCaiyun" panose="02010800040101010101" pitchFamily="2" charset="-122"/>
              </a:rPr>
            </a:br>
            <a:r>
              <a:rPr lang="en" sz="6600" dirty="0">
                <a:latin typeface="Comic Sans MS" panose="030F0702030302020204" pitchFamily="66" charset="0"/>
                <a:ea typeface="STCaiyun" panose="02010800040101010101" pitchFamily="2" charset="-122"/>
              </a:rPr>
              <a:t>YOU</a:t>
            </a:r>
            <a:endParaRPr sz="6600" dirty="0">
              <a:latin typeface="Comic Sans MS" panose="030F0702030302020204" pitchFamily="66" charset="0"/>
              <a:ea typeface="STCaiyun" panose="02010800040101010101" pitchFamily="2" charset="-122"/>
            </a:endParaRPr>
          </a:p>
        </p:txBody>
      </p:sp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"/>
          <p:cNvSpPr/>
          <p:nvPr/>
        </p:nvSpPr>
        <p:spPr>
          <a:xfrm rot="-5400000">
            <a:off x="1162730" y="491552"/>
            <a:ext cx="1451487" cy="175267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2764812" y="862423"/>
            <a:ext cx="640154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cap="all" dirty="0"/>
              <a:t>Problem Definition</a:t>
            </a:r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4294967295"/>
          </p:nvPr>
        </p:nvSpPr>
        <p:spPr>
          <a:xfrm>
            <a:off x="2815882" y="1629822"/>
            <a:ext cx="6054986" cy="1839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 overcome the problems faced in Manual attendance system because it is time consuming and very 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</a:t>
            </a: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nefficient process of recording and managing attendance.</a:t>
            </a:r>
            <a:endParaRPr lang="en-IN" sz="18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pSp>
        <p:nvGrpSpPr>
          <p:cNvPr id="382" name="Google Shape;382;p17"/>
          <p:cNvGrpSpPr/>
          <p:nvPr/>
        </p:nvGrpSpPr>
        <p:grpSpPr>
          <a:xfrm>
            <a:off x="562257" y="384413"/>
            <a:ext cx="577774" cy="506235"/>
            <a:chOff x="6399422" y="3623092"/>
            <a:chExt cx="409100" cy="409125"/>
          </a:xfrm>
        </p:grpSpPr>
        <p:sp>
          <p:nvSpPr>
            <p:cNvPr id="383" name="Google Shape;383;p17"/>
            <p:cNvSpPr/>
            <p:nvPr/>
          </p:nvSpPr>
          <p:spPr>
            <a:xfrm>
              <a:off x="6561253" y="3776938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6399422" y="3623092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5" name="Google Shape;385;p17"/>
          <p:cNvGrpSpPr/>
          <p:nvPr/>
        </p:nvGrpSpPr>
        <p:grpSpPr>
          <a:xfrm rot="-731900">
            <a:off x="1604965" y="2201851"/>
            <a:ext cx="688564" cy="688681"/>
            <a:chOff x="570875" y="4322250"/>
            <a:chExt cx="443300" cy="443325"/>
          </a:xfrm>
        </p:grpSpPr>
        <p:sp>
          <p:nvSpPr>
            <p:cNvPr id="386" name="Google Shape;386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Graphic 2" descr="Question mark">
            <a:extLst>
              <a:ext uri="{FF2B5EF4-FFF2-40B4-BE49-F238E27FC236}">
                <a16:creationId xmlns:a16="http://schemas.microsoft.com/office/drawing/2014/main" id="{119AE0BF-2D1B-C81F-C221-0350596D2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2535" y="836384"/>
            <a:ext cx="1186791" cy="11867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442853" y="123371"/>
            <a:ext cx="7534892" cy="8972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LITERATURE SURVEY</a:t>
            </a:r>
            <a:endParaRPr sz="3600" dirty="0"/>
          </a:p>
        </p:txBody>
      </p:sp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aphicFrame>
        <p:nvGraphicFramePr>
          <p:cNvPr id="2" name="Table1">
            <a:extLst>
              <a:ext uri="{FF2B5EF4-FFF2-40B4-BE49-F238E27FC236}">
                <a16:creationId xmlns:a16="http://schemas.microsoft.com/office/drawing/2014/main" id="{3C161714-AEB5-2E2F-F3EE-6D3D3698D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292477"/>
              </p:ext>
            </p:extLst>
          </p:nvPr>
        </p:nvGraphicFramePr>
        <p:xfrm>
          <a:off x="1258784" y="1300348"/>
          <a:ext cx="6467264" cy="228600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616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6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6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870">
                <a:tc>
                  <a:txBody>
                    <a:bodyPr/>
                    <a:lstStyle/>
                    <a:p>
                      <a:r>
                        <a:rPr sz="105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NAME</a:t>
                      </a:r>
                    </a:p>
                  </a:txBody>
                  <a:tcPr marL="35560" marR="35560" marT="35560" marB="35560"/>
                </a:tc>
                <a:tc>
                  <a:txBody>
                    <a:bodyPr/>
                    <a:lstStyle/>
                    <a:p>
                      <a:r>
                        <a:rPr sz="105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AUTHOR</a:t>
                      </a:r>
                    </a:p>
                  </a:txBody>
                  <a:tcPr marL="35560" marR="35560" marT="35560" marB="35560"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PUBLICATION &amp; </a:t>
                      </a:r>
                      <a:r>
                        <a:rPr sz="105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YEAR OF PUBLICATION</a:t>
                      </a:r>
                    </a:p>
                  </a:txBody>
                  <a:tcPr marL="35560" marR="35560" marT="35560" marB="35560"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INFERENCE</a:t>
                      </a:r>
                      <a:endParaRPr sz="105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35560" marR="35560" marT="35560" marB="355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  <a:ext uri="smNativeData">
                    <pr:rowheight xmlns:pr="smNativeData" xmlns="" xmlns:p14="http://schemas.microsoft.com/office/powerpoint/2010/main" dt="1663756124" type="min" val="785495"/>
                  </a:ext>
                </a:extLst>
              </a:tr>
              <a:tr h="521590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AN ADAPTATION OF THE WEB BASED SYSTEM ARCHITECTURE IN THE DEVELOPMENT OF THE ONLINE ATTENDANCE SYSTEM</a:t>
                      </a:r>
                    </a:p>
                    <a:p>
                      <a:endParaRPr sz="9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35560" marR="35560" marT="35560" marB="35560"/>
                </a:tc>
                <a:tc>
                  <a:txBody>
                    <a:bodyPr/>
                    <a:lstStyle/>
                    <a:p>
                      <a:pPr>
                        <a:defRPr sz="1600"/>
                      </a:pPr>
                      <a:r>
                        <a:rPr lang="en-US" sz="90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Mahfudzah</a:t>
                      </a:r>
                      <a:r>
                        <a:rPr lang="en-US" sz="9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 Othman</a:t>
                      </a:r>
                    </a:p>
                    <a:p>
                      <a:pPr>
                        <a:defRPr sz="1600"/>
                      </a:pPr>
                      <a:r>
                        <a:rPr lang="en-US" sz="9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Siti </a:t>
                      </a:r>
                      <a:r>
                        <a:rPr lang="en-US" sz="90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Nurbaya</a:t>
                      </a:r>
                      <a:r>
                        <a:rPr lang="en-US" sz="9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 Ismail</a:t>
                      </a:r>
                    </a:p>
                    <a:p>
                      <a:pPr>
                        <a:defRPr sz="1600"/>
                      </a:pPr>
                      <a:r>
                        <a:rPr lang="en-US" sz="90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Haslinda</a:t>
                      </a:r>
                      <a:r>
                        <a:rPr lang="en-US" sz="9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Noradzan</a:t>
                      </a:r>
                      <a:endParaRPr sz="9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35560" marR="35560" marT="35560" marB="35560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IEEE - 2013</a:t>
                      </a:r>
                      <a:endParaRPr sz="9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35560" marR="35560" marT="35560" marB="35560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Module of taking attendance and save it in RDBMS</a:t>
                      </a:r>
                      <a:endParaRPr sz="9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35560" marR="35560" marT="35560" marB="355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  <a:ext uri="smNativeData">
                    <pr:rowheight xmlns:pr="smNativeData" xmlns="" xmlns:p14="http://schemas.microsoft.com/office/powerpoint/2010/main" dt="1663756124" type="min" val="1719580"/>
                  </a:ext>
                </a:extLst>
              </a:tr>
              <a:tr h="521590"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rPr lang="en-US" sz="10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STUDENTS ATTENDANCE SYSTEM AND </a:t>
                      </a:r>
                    </a:p>
                    <a:p>
                      <a:pPr algn="l">
                        <a:defRPr sz="1600"/>
                      </a:pPr>
                      <a:r>
                        <a:rPr lang="en-US" sz="10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NOTIFICATION OF COLLEGE SUBJECT </a:t>
                      </a:r>
                    </a:p>
                    <a:p>
                      <a:pPr algn="l">
                        <a:defRPr sz="1600"/>
                      </a:pPr>
                      <a:r>
                        <a:rPr lang="en-US" sz="10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SCHEDULE BASED ON CLASSROOM USING </a:t>
                      </a:r>
                    </a:p>
                    <a:p>
                      <a:pPr algn="l"/>
                      <a:r>
                        <a:rPr lang="en-US" sz="10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IBEACON</a:t>
                      </a:r>
                    </a:p>
                  </a:txBody>
                  <a:tcPr marL="35560" marR="35560" marT="35560" marB="35560"/>
                </a:tc>
                <a:tc>
                  <a:txBody>
                    <a:bodyPr/>
                    <a:lstStyle/>
                    <a:p>
                      <a:r>
                        <a:rPr lang="en-IN" sz="9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Muhammad Ayat </a:t>
                      </a:r>
                      <a:r>
                        <a:rPr lang="en-IN" sz="90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Hidayat</a:t>
                      </a:r>
                      <a:endParaRPr lang="en-IN" sz="9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  <a:p>
                      <a:endParaRPr lang="en-IN" sz="9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  <a:p>
                      <a:r>
                        <a:rPr lang="en-IN" sz="90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Holong</a:t>
                      </a:r>
                      <a:r>
                        <a:rPr lang="en-IN" sz="9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 </a:t>
                      </a:r>
                      <a:r>
                        <a:rPr lang="en-IN" sz="90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Marisi</a:t>
                      </a:r>
                      <a:r>
                        <a:rPr lang="en-IN" sz="9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 </a:t>
                      </a:r>
                      <a:r>
                        <a:rPr lang="en-IN" sz="90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Simalango</a:t>
                      </a:r>
                      <a:endParaRPr lang="en-IN" sz="9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35560" marR="35560" marT="35560" marB="35560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IEEE - 2018</a:t>
                      </a:r>
                    </a:p>
                  </a:txBody>
                  <a:tcPr marL="35560" marR="35560" marT="35560" marB="35560"/>
                </a:tc>
                <a:tc>
                  <a:txBody>
                    <a:bodyPr/>
                    <a:lstStyle/>
                    <a:p>
                      <a:r>
                        <a:rPr lang="fr-FR" sz="9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1.Doucment distribution</a:t>
                      </a:r>
                    </a:p>
                    <a:p>
                      <a:endParaRPr lang="fr-FR" sz="9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  <a:p>
                      <a:r>
                        <a:rPr lang="fr-FR" sz="9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2.Attendance UI</a:t>
                      </a:r>
                    </a:p>
                  </a:txBody>
                  <a:tcPr marL="35560" marR="35560" marT="35560" marB="35560"/>
                </a:tc>
                <a:extLst>
                  <a:ext uri="{0D108BD9-81ED-4DB2-BD59-A6C34878D82A}">
                    <a16:rowId xmlns:a16="http://schemas.microsoft.com/office/drawing/2014/main" val="3620313154"/>
                  </a:ext>
                </a:extLst>
              </a:tr>
            </a:tbl>
          </a:graphicData>
        </a:graphic>
      </p:graphicFrame>
      <p:pic>
        <p:nvPicPr>
          <p:cNvPr id="3" name="Graphic 2" descr="Books on shelf">
            <a:extLst>
              <a:ext uri="{FF2B5EF4-FFF2-40B4-BE49-F238E27FC236}">
                <a16:creationId xmlns:a16="http://schemas.microsoft.com/office/drawing/2014/main" id="{F1FD5584-515E-1CF2-3174-387EE018D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257" y="351065"/>
            <a:ext cx="620485" cy="6204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442853" y="-70555"/>
            <a:ext cx="753489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LITERATURE SURVEY</a:t>
            </a:r>
            <a:endParaRPr sz="3200" dirty="0"/>
          </a:p>
        </p:txBody>
      </p:sp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Graphic 2" descr="Books on shelf">
            <a:extLst>
              <a:ext uri="{FF2B5EF4-FFF2-40B4-BE49-F238E27FC236}">
                <a16:creationId xmlns:a16="http://schemas.microsoft.com/office/drawing/2014/main" id="{2A5D56A1-C707-9699-1647-E36A9E51C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257" y="351065"/>
            <a:ext cx="620485" cy="620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D6EEF-C3E4-C49D-D38C-C37614B47D29}"/>
              </a:ext>
            </a:extLst>
          </p:cNvPr>
          <p:cNvSpPr txBox="1"/>
          <p:nvPr/>
        </p:nvSpPr>
        <p:spPr>
          <a:xfrm>
            <a:off x="1400629" y="1211943"/>
            <a:ext cx="6876142" cy="198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4795" marR="557530" algn="just">
              <a:lnSpc>
                <a:spcPct val="122000"/>
              </a:lnSpc>
              <a:spcAft>
                <a:spcPts val="0"/>
              </a:spcAft>
            </a:pP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Muhammad Ayat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Hidayat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,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Holong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Marisi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Simalango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:-In this paper, We require a</a:t>
            </a:r>
            <a:r>
              <a:rPr lang="en-US" sz="1100" spc="5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system</a:t>
            </a:r>
            <a:r>
              <a:rPr lang="en-US" sz="1100" spc="225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for</a:t>
            </a:r>
            <a:r>
              <a:rPr lang="en-US" sz="1100" spc="225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tracking</a:t>
            </a:r>
            <a:r>
              <a:rPr lang="en-US" sz="1100" spc="225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student</a:t>
            </a:r>
            <a:r>
              <a:rPr lang="en-US" sz="1100" spc="225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attendance</a:t>
            </a:r>
            <a:r>
              <a:rPr lang="en-US" sz="1100" spc="225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that</a:t>
            </a:r>
            <a:r>
              <a:rPr lang="en-US" sz="1100" spc="225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is</a:t>
            </a:r>
            <a:r>
              <a:rPr lang="en-US" sz="1100" spc="225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effective</a:t>
            </a:r>
            <a:r>
              <a:rPr lang="en-US" sz="1100" spc="225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at</a:t>
            </a:r>
            <a:r>
              <a:rPr lang="en-US" sz="1100" spc="225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gathering</a:t>
            </a:r>
            <a:r>
              <a:rPr lang="en-US" sz="1100" spc="225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information rapidly. By gathering data,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analysing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the system, designing the system, and</a:t>
            </a:r>
            <a:r>
              <a:rPr lang="en-US" sz="1100" spc="5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putting it into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practise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, this student attendance system is accomplished. Android</a:t>
            </a:r>
            <a:r>
              <a:rPr lang="en-US" sz="1100" spc="5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and PHP programming languages were used to construct this system. The goal of</a:t>
            </a:r>
            <a:r>
              <a:rPr lang="en-US" sz="1100" spc="5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this project is to develop student-facing applications for attendance tracking and</a:t>
            </a:r>
            <a:r>
              <a:rPr lang="en-US" sz="1100" spc="5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class</a:t>
            </a:r>
            <a:r>
              <a:rPr lang="en-US" sz="1100" spc="105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notification</a:t>
            </a:r>
            <a:r>
              <a:rPr lang="en-US" sz="1100" spc="11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systems</a:t>
            </a:r>
            <a:r>
              <a:rPr lang="en-US" sz="1100" spc="105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based</a:t>
            </a:r>
            <a:r>
              <a:rPr lang="en-US" sz="1100" spc="11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on</a:t>
            </a:r>
            <a:r>
              <a:rPr lang="en-US" sz="1100" spc="11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Bahnschrift Light SemiCondensed" panose="020B0502040204020203" pitchFamily="34" charset="0"/>
                <a:ea typeface="Calibri" panose="020F0502020204030204" pitchFamily="34" charset="0"/>
              </a:rPr>
              <a:t>IBEACON.</a:t>
            </a:r>
          </a:p>
          <a:p>
            <a:pPr marL="264795" marR="557530" algn="just">
              <a:lnSpc>
                <a:spcPct val="122000"/>
              </a:lnSpc>
            </a:pPr>
            <a:endParaRPr lang="en-US" sz="1100" dirty="0">
              <a:solidFill>
                <a:schemeClr val="bg1">
                  <a:lumMod val="75000"/>
                  <a:lumOff val="25000"/>
                </a:schemeClr>
              </a:solidFill>
              <a:latin typeface="Bahnschrift Light SemiCondensed" panose="020B0502040204020203" pitchFamily="34" charset="0"/>
              <a:ea typeface="Calibri" panose="020F0502020204030204" pitchFamily="34" charset="0"/>
            </a:endParaRPr>
          </a:p>
          <a:p>
            <a:pPr marL="264795" marR="557530">
              <a:lnSpc>
                <a:spcPct val="122000"/>
              </a:lnSpc>
              <a:spcAft>
                <a:spcPts val="0"/>
              </a:spcAft>
            </a:pPr>
            <a:endParaRPr lang="en-IN" sz="900" dirty="0">
              <a:effectLst/>
              <a:latin typeface="Bahnschrift Light Condensed" panose="020B0502040204020203" pitchFamily="34" charset="0"/>
              <a:ea typeface="Calibri" panose="020F0502020204030204" pitchFamily="34" charset="0"/>
            </a:endParaRPr>
          </a:p>
          <a:p>
            <a:pPr>
              <a:spcBef>
                <a:spcPts val="5"/>
              </a:spcBef>
            </a:pPr>
            <a:r>
              <a:rPr lang="en-US" sz="900" dirty="0">
                <a:effectLst/>
                <a:latin typeface="Bahnschrift Light Condensed" panose="020B0502040204020203" pitchFamily="34" charset="0"/>
                <a:ea typeface="Calibri" panose="020F0502020204030204" pitchFamily="34" charset="0"/>
              </a:rPr>
              <a:t> </a:t>
            </a:r>
            <a:endParaRPr lang="en-IN" sz="900" dirty="0">
              <a:effectLst/>
              <a:latin typeface="Bahnschrift Light Condensed" panose="020B0502040204020203" pitchFamily="34" charset="0"/>
              <a:ea typeface="Calibri" panose="020F0502020204030204" pitchFamily="34" charset="0"/>
            </a:endParaRPr>
          </a:p>
          <a:p>
            <a:pPr>
              <a:spcBef>
                <a:spcPts val="40"/>
              </a:spcBef>
            </a:pPr>
            <a:r>
              <a:rPr lang="en-US" sz="900" dirty="0">
                <a:effectLst/>
                <a:latin typeface="Bahnschrift Light Condensed" panose="020B0502040204020203" pitchFamily="34" charset="0"/>
                <a:ea typeface="Calibri" panose="020F0502020204030204" pitchFamily="34" charset="0"/>
              </a:rPr>
              <a:t> </a:t>
            </a:r>
            <a:endParaRPr lang="en-IN" sz="7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919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title" idx="4294967295"/>
          </p:nvPr>
        </p:nvSpPr>
        <p:spPr>
          <a:xfrm>
            <a:off x="2638898" y="351098"/>
            <a:ext cx="6090498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SOFTWARE REQUIREMENTS</a:t>
            </a:r>
            <a:endParaRPr sz="3200" dirty="0"/>
          </a:p>
        </p:txBody>
      </p:sp>
      <p:sp>
        <p:nvSpPr>
          <p:cNvPr id="416" name="Google Shape;416;p20"/>
          <p:cNvSpPr txBox="1">
            <a:spLocks noGrp="1"/>
          </p:cNvSpPr>
          <p:nvPr>
            <p:ph type="body" idx="4294967295"/>
          </p:nvPr>
        </p:nvSpPr>
        <p:spPr>
          <a:xfrm>
            <a:off x="3493426" y="930373"/>
            <a:ext cx="4629493" cy="3855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Web Browser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Java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Database(MySQL)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Eclipse(IDE)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Frontend:-HTML ,JDK 1.7,JSP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Application server:-Apache Tomcat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OS :- Windows</a:t>
            </a:r>
          </a:p>
        </p:txBody>
      </p:sp>
      <p:sp>
        <p:nvSpPr>
          <p:cNvPr id="418" name="Google Shape;418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179890A5-7BAD-1DCC-43BD-8AE3B321ADB9}"/>
              </a:ext>
            </a:extLst>
          </p:cNvPr>
          <p:cNvSpPr/>
          <p:nvPr/>
        </p:nvSpPr>
        <p:spPr>
          <a:xfrm>
            <a:off x="-164704" y="1169978"/>
            <a:ext cx="3379304" cy="2964700"/>
          </a:xfrm>
          <a:prstGeom prst="hexagon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9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title" idx="4294967295"/>
          </p:nvPr>
        </p:nvSpPr>
        <p:spPr>
          <a:xfrm>
            <a:off x="2638898" y="351098"/>
            <a:ext cx="6090498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HARDWARE REQUIREMENTS</a:t>
            </a:r>
            <a:endParaRPr sz="3200" dirty="0"/>
          </a:p>
        </p:txBody>
      </p:sp>
      <p:sp>
        <p:nvSpPr>
          <p:cNvPr id="416" name="Google Shape;416;p20"/>
          <p:cNvSpPr txBox="1">
            <a:spLocks noGrp="1"/>
          </p:cNvSpPr>
          <p:nvPr>
            <p:ph type="body" idx="4294967295"/>
          </p:nvPr>
        </p:nvSpPr>
        <p:spPr>
          <a:xfrm>
            <a:off x="3683927" y="1433128"/>
            <a:ext cx="3753000" cy="2360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PC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2 GB RAM(min)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Intel i5/i3 processor 3.1Ghz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Hard disk space -20GB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endParaRPr lang="en-US" sz="1800" dirty="0">
              <a:latin typeface="Bahnschrift SemiCondensed" panose="020B0502040204020203" pitchFamily="34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endParaRPr lang="en-US" sz="1800" dirty="0">
              <a:latin typeface="Bahnschrift SemiCondensed" panose="020B0502040204020203" pitchFamily="34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endParaRPr lang="en-US" sz="1800" dirty="0">
              <a:latin typeface="Bahnschrift SemiCondensed" panose="020B0502040204020203" pitchFamily="34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endParaRPr sz="1800" dirty="0"/>
          </a:p>
        </p:txBody>
      </p:sp>
      <p:sp>
        <p:nvSpPr>
          <p:cNvPr id="418" name="Google Shape;418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179890A5-7BAD-1DCC-43BD-8AE3B321ADB9}"/>
              </a:ext>
            </a:extLst>
          </p:cNvPr>
          <p:cNvSpPr/>
          <p:nvPr/>
        </p:nvSpPr>
        <p:spPr>
          <a:xfrm>
            <a:off x="-164704" y="1169978"/>
            <a:ext cx="3379304" cy="2964700"/>
          </a:xfrm>
          <a:prstGeom prst="hexagon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3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03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158717" y="73834"/>
            <a:ext cx="639417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SCOPE AND FEATURES</a:t>
            </a:r>
            <a:endParaRPr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544418" y="1561678"/>
            <a:ext cx="6394172" cy="1323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"/>
              <a:defRPr lang="en-us" sz="2400">
                <a:latin typeface="Times New Roman" pitchFamily="1" charset="0"/>
                <a:ea typeface="Gill Sans MT" pitchFamily="2" charset="0"/>
                <a:cs typeface="Times New Roman" pitchFamily="1" charset="0"/>
              </a:defRPr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</a:rPr>
              <a:t>The system will help in reducing time for taking manual attendance.</a:t>
            </a:r>
          </a:p>
          <a:p>
            <a:pPr>
              <a:lnSpc>
                <a:spcPct val="150000"/>
              </a:lnSpc>
              <a:buFont typeface="Wingdings" pitchFamily="2" charset="2"/>
              <a:buChar char=""/>
              <a:defRPr lang="en-us" sz="2400">
                <a:latin typeface="Times New Roman" pitchFamily="1" charset="0"/>
                <a:ea typeface="Gill Sans MT" pitchFamily="2" charset="0"/>
                <a:cs typeface="Times New Roman" pitchFamily="1" charset="0"/>
              </a:defRPr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</a:rPr>
              <a:t>Monitoring student attendance automatically.</a:t>
            </a:r>
          </a:p>
          <a:p>
            <a:pPr>
              <a:lnSpc>
                <a:spcPct val="150000"/>
              </a:lnSpc>
              <a:buFont typeface="Wingdings" pitchFamily="2" charset="2"/>
              <a:buChar char=""/>
              <a:defRPr lang="en-us" sz="2400">
                <a:latin typeface="Times New Roman" pitchFamily="1" charset="0"/>
                <a:ea typeface="Gill Sans MT" pitchFamily="2" charset="0"/>
                <a:cs typeface="Times New Roman" pitchFamily="1" charset="0"/>
              </a:defRPr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</a:rPr>
              <a:t>Tackle proxy attendance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</a:rPr>
              <a:t>.</a:t>
            </a:r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3" name="Graphic 2" descr="Lightbulb">
            <a:extLst>
              <a:ext uri="{FF2B5EF4-FFF2-40B4-BE49-F238E27FC236}">
                <a16:creationId xmlns:a16="http://schemas.microsoft.com/office/drawing/2014/main" id="{F564F948-22E0-77BC-0181-69F96F722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875" y="2114550"/>
            <a:ext cx="914400" cy="9144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1529</TotalTime>
  <Words>954</Words>
  <Application>Microsoft Office PowerPoint</Application>
  <PresentationFormat>On-screen Show (16:9)</PresentationFormat>
  <Paragraphs>145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Arial</vt:lpstr>
      <vt:lpstr>Bahnschrift Light Condensed</vt:lpstr>
      <vt:lpstr>Bahnschrift Light SemiCondensed</vt:lpstr>
      <vt:lpstr>Bahnschrift SemiBold Condensed</vt:lpstr>
      <vt:lpstr>Bahnschrift SemiCondensed</vt:lpstr>
      <vt:lpstr>Calibri</vt:lpstr>
      <vt:lpstr>Calisto MT</vt:lpstr>
      <vt:lpstr>Comic Sans MS</vt:lpstr>
      <vt:lpstr>Helvetica Neue</vt:lpstr>
      <vt:lpstr>Muli</vt:lpstr>
      <vt:lpstr>Nixie One</vt:lpstr>
      <vt:lpstr>Times New Roman</vt:lpstr>
      <vt:lpstr>Wingdings</vt:lpstr>
      <vt:lpstr>Imogen template</vt:lpstr>
      <vt:lpstr>SINHGAD ACADEMY OF ENGINEERING A  Presentation on  “QR BASED ADVANCE ATTENDANCE USING 2-STEP AUTHENTICATION”</vt:lpstr>
      <vt:lpstr>INTRODUCTION</vt:lpstr>
      <vt:lpstr>PowerPoint Presentation</vt:lpstr>
      <vt:lpstr>Problem Definition</vt:lpstr>
      <vt:lpstr>LITERATURE SURVEY</vt:lpstr>
      <vt:lpstr>LITERATURE SURVEY</vt:lpstr>
      <vt:lpstr>SOFTWARE REQUIREMENTS</vt:lpstr>
      <vt:lpstr>HARDWARE REQUIREMENTS</vt:lpstr>
      <vt:lpstr>PROJECT SCOPE AND FEATURES</vt:lpstr>
      <vt:lpstr>PowerPoint Presentation</vt:lpstr>
      <vt:lpstr>ASSUMPTION AND DEPENDENCIES</vt:lpstr>
      <vt:lpstr>ARCHITECTURE</vt:lpstr>
      <vt:lpstr>Algorithm</vt:lpstr>
      <vt:lpstr>DATA FLOW DIAGRAM</vt:lpstr>
      <vt:lpstr>DATA FLOW DIAGRAM</vt:lpstr>
      <vt:lpstr>UML DIAGRAMS</vt:lpstr>
      <vt:lpstr>UML DIAGRAMS</vt:lpstr>
      <vt:lpstr>FUTURE SCOPE</vt:lpstr>
      <vt:lpstr>REFERENCES</vt:lpstr>
      <vt:lpstr>SURVEY PAPER PUBLICATION CERTIFICATE</vt:lpstr>
      <vt:lpstr>SURVEY PAPER PUBLICATION CERTIFICATE</vt:lpstr>
      <vt:lpstr>SURVEY PAPER PUBLICATION CERTIFICATE</vt:lpstr>
      <vt:lpstr>SURVEY PAPER PUBLICATION CERTIFICATE</vt:lpstr>
      <vt:lpstr>SURVEY PAPER PUBLICATION CERTIFICATE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 Presentation on  “QR BASED ADVANCE ATTENDANCE USING 2-STEP AUTHENTICATION”</dc:title>
  <dc:creator>Aadi Ekunkar</dc:creator>
  <cp:lastModifiedBy>Atharva Inkar</cp:lastModifiedBy>
  <cp:revision>10</cp:revision>
  <dcterms:modified xsi:type="dcterms:W3CDTF">2023-06-05T05:06:19Z</dcterms:modified>
</cp:coreProperties>
</file>